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quickStyle4.xml" ContentType="application/vnd.openxmlformats-officedocument.drawingml.diagramStyl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rawing3.xml" ContentType="application/vnd.ms-office.drawingml.diagramDrawing+xml"/>
  <Override PartName="/ppt/diagrams/colors4.xml" ContentType="application/vnd.openxmlformats-officedocument.drawingml.diagramColors+xml"/>
  <Override PartName="/ppt/diagrams/colors3.xml" ContentType="application/vnd.openxmlformats-officedocument.drawingml.diagramColors+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drawing4.xml" ContentType="application/vnd.ms-office.drawingml.diagramDrawing+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1"/>
  </p:notesMasterIdLst>
  <p:sldIdLst>
    <p:sldId id="365" r:id="rId2"/>
    <p:sldId id="257" r:id="rId3"/>
    <p:sldId id="356" r:id="rId4"/>
    <p:sldId id="354" r:id="rId5"/>
    <p:sldId id="355" r:id="rId6"/>
    <p:sldId id="290" r:id="rId7"/>
    <p:sldId id="289" r:id="rId8"/>
    <p:sldId id="263" r:id="rId9"/>
    <p:sldId id="287" r:id="rId10"/>
    <p:sldId id="291" r:id="rId11"/>
    <p:sldId id="265" r:id="rId12"/>
    <p:sldId id="361" r:id="rId13"/>
    <p:sldId id="328" r:id="rId14"/>
    <p:sldId id="362" r:id="rId15"/>
    <p:sldId id="364" r:id="rId16"/>
    <p:sldId id="357" r:id="rId17"/>
    <p:sldId id="267" r:id="rId18"/>
    <p:sldId id="269" r:id="rId19"/>
    <p:sldId id="270" r:id="rId20"/>
    <p:sldId id="271" r:id="rId21"/>
    <p:sldId id="275" r:id="rId22"/>
    <p:sldId id="278" r:id="rId23"/>
    <p:sldId id="277" r:id="rId24"/>
    <p:sldId id="319" r:id="rId25"/>
    <p:sldId id="358" r:id="rId26"/>
    <p:sldId id="359" r:id="rId27"/>
    <p:sldId id="360" r:id="rId28"/>
    <p:sldId id="279" r:id="rId29"/>
    <p:sldId id="274" r:id="rId30"/>
    <p:sldId id="276" r:id="rId31"/>
    <p:sldId id="297" r:id="rId32"/>
    <p:sldId id="280" r:id="rId33"/>
    <p:sldId id="366" r:id="rId34"/>
    <p:sldId id="281" r:id="rId35"/>
    <p:sldId id="282" r:id="rId36"/>
    <p:sldId id="292" r:id="rId37"/>
    <p:sldId id="293" r:id="rId38"/>
    <p:sldId id="295" r:id="rId39"/>
    <p:sldId id="363"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855"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300634-02D9-4EBB-8D97-DF953BD3AF9D}"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GB"/>
        </a:p>
      </dgm:t>
    </dgm:pt>
    <dgm:pt modelId="{1E9C9B90-86FE-42B0-9457-DC6643F17DA3}">
      <dgm:prSet phldrT="[Text]" custT="1"/>
      <dgm:spPr/>
      <dgm:t>
        <a:bodyPr/>
        <a:lstStyle/>
        <a:p>
          <a:r>
            <a:rPr lang="en-GB" sz="3600" kern="1200" dirty="0">
              <a:solidFill>
                <a:schemeClr val="accent1"/>
              </a:solidFill>
              <a:latin typeface="+mj-lt"/>
              <a:ea typeface="+mj-ea"/>
              <a:cs typeface="+mj-cs"/>
            </a:rPr>
            <a:t>Types of Fast</a:t>
          </a:r>
        </a:p>
      </dgm:t>
    </dgm:pt>
    <dgm:pt modelId="{B130674B-6E43-4301-BB24-22DD762D87DE}" type="parTrans" cxnId="{B797A567-DFD1-40EA-813B-B5D8B390CC6B}">
      <dgm:prSet/>
      <dgm:spPr/>
      <dgm:t>
        <a:bodyPr/>
        <a:lstStyle/>
        <a:p>
          <a:endParaRPr lang="en-GB"/>
        </a:p>
      </dgm:t>
    </dgm:pt>
    <dgm:pt modelId="{56D58AC0-005E-4B70-BAE3-8C75AC2A8A80}" type="sibTrans" cxnId="{B797A567-DFD1-40EA-813B-B5D8B390CC6B}">
      <dgm:prSet/>
      <dgm:spPr/>
      <dgm:t>
        <a:bodyPr/>
        <a:lstStyle/>
        <a:p>
          <a:endParaRPr lang="en-GB"/>
        </a:p>
      </dgm:t>
    </dgm:pt>
    <dgm:pt modelId="{FA611262-B4A0-40B2-B792-27A3FA2EE8F8}">
      <dgm:prSet phldrT="[Text]"/>
      <dgm:spPr/>
      <dgm:t>
        <a:bodyPr/>
        <a:lstStyle/>
        <a:p>
          <a:r>
            <a:rPr lang="en-GB" dirty="0" err="1"/>
            <a:t>Nafil</a:t>
          </a:r>
          <a:endParaRPr lang="en-GB" dirty="0"/>
        </a:p>
      </dgm:t>
    </dgm:pt>
    <dgm:pt modelId="{CA976411-E59A-4B58-82AB-A4C243841B67}" type="parTrans" cxnId="{89E7E445-CDB9-4DF3-B0E9-DB5037E38389}">
      <dgm:prSet/>
      <dgm:spPr/>
      <dgm:t>
        <a:bodyPr/>
        <a:lstStyle/>
        <a:p>
          <a:endParaRPr lang="en-GB"/>
        </a:p>
      </dgm:t>
    </dgm:pt>
    <dgm:pt modelId="{5B203C13-858F-4044-AAF9-8F6AD8E37CCE}" type="sibTrans" cxnId="{89E7E445-CDB9-4DF3-B0E9-DB5037E38389}">
      <dgm:prSet/>
      <dgm:spPr/>
      <dgm:t>
        <a:bodyPr/>
        <a:lstStyle/>
        <a:p>
          <a:endParaRPr lang="en-GB"/>
        </a:p>
      </dgm:t>
    </dgm:pt>
    <dgm:pt modelId="{36BDC27D-0DE2-4F1A-8240-6509478B429F}">
      <dgm:prSet phldrT="[Text]"/>
      <dgm:spPr/>
      <dgm:t>
        <a:bodyPr/>
        <a:lstStyle/>
        <a:p>
          <a:r>
            <a:rPr lang="en-GB" dirty="0"/>
            <a:t>Stipulated Fasts</a:t>
          </a:r>
        </a:p>
      </dgm:t>
    </dgm:pt>
    <dgm:pt modelId="{2B0326F9-1CA8-45F7-8114-B8BAF3D9F05A}" type="parTrans" cxnId="{996CAD1E-B393-4320-9879-D0E4902C089C}">
      <dgm:prSet/>
      <dgm:spPr/>
      <dgm:t>
        <a:bodyPr/>
        <a:lstStyle/>
        <a:p>
          <a:endParaRPr lang="en-GB"/>
        </a:p>
      </dgm:t>
    </dgm:pt>
    <dgm:pt modelId="{97C11C31-BF6E-4364-B5D5-322F7CBEB5D0}" type="sibTrans" cxnId="{996CAD1E-B393-4320-9879-D0E4902C089C}">
      <dgm:prSet/>
      <dgm:spPr/>
      <dgm:t>
        <a:bodyPr/>
        <a:lstStyle/>
        <a:p>
          <a:endParaRPr lang="en-GB"/>
        </a:p>
      </dgm:t>
    </dgm:pt>
    <dgm:pt modelId="{9825C1B3-9A0E-466B-AD9F-FA21DF18EA30}">
      <dgm:prSet phldrT="[Text]"/>
      <dgm:spPr/>
      <dgm:t>
        <a:bodyPr/>
        <a:lstStyle/>
        <a:p>
          <a:r>
            <a:rPr lang="en-GB" dirty="0"/>
            <a:t>Non-Stipulated Fasts</a:t>
          </a:r>
        </a:p>
      </dgm:t>
    </dgm:pt>
    <dgm:pt modelId="{A5872195-D367-4432-8A77-A2A39ED5A996}" type="parTrans" cxnId="{665F02C9-D15D-4F05-8273-121990E6C0B5}">
      <dgm:prSet/>
      <dgm:spPr/>
      <dgm:t>
        <a:bodyPr/>
        <a:lstStyle/>
        <a:p>
          <a:endParaRPr lang="en-GB"/>
        </a:p>
      </dgm:t>
    </dgm:pt>
    <dgm:pt modelId="{BDC45E77-8DA0-40D2-8EE1-A795D1674F33}" type="sibTrans" cxnId="{665F02C9-D15D-4F05-8273-121990E6C0B5}">
      <dgm:prSet/>
      <dgm:spPr/>
      <dgm:t>
        <a:bodyPr/>
        <a:lstStyle/>
        <a:p>
          <a:endParaRPr lang="en-GB"/>
        </a:p>
      </dgm:t>
    </dgm:pt>
    <dgm:pt modelId="{8D4A67CA-29DD-4400-AB62-32861BD4CA1D}">
      <dgm:prSet/>
      <dgm:spPr/>
      <dgm:t>
        <a:bodyPr/>
        <a:lstStyle/>
        <a:p>
          <a:r>
            <a:rPr lang="en-GB" dirty="0" err="1"/>
            <a:t>Qadha</a:t>
          </a:r>
          <a:endParaRPr lang="en-GB" dirty="0"/>
        </a:p>
      </dgm:t>
    </dgm:pt>
    <dgm:pt modelId="{1A15A11F-BE27-483F-B995-8D674C8AA2CE}" type="parTrans" cxnId="{881B551A-A5D9-4CC6-AB98-FA9E66259FB9}">
      <dgm:prSet/>
      <dgm:spPr/>
      <dgm:t>
        <a:bodyPr/>
        <a:lstStyle/>
        <a:p>
          <a:endParaRPr lang="en-GB"/>
        </a:p>
      </dgm:t>
    </dgm:pt>
    <dgm:pt modelId="{D148F30F-C20C-4FBE-84BD-078DE41288FB}" type="sibTrans" cxnId="{881B551A-A5D9-4CC6-AB98-FA9E66259FB9}">
      <dgm:prSet/>
      <dgm:spPr/>
      <dgm:t>
        <a:bodyPr/>
        <a:lstStyle/>
        <a:p>
          <a:endParaRPr lang="en-GB"/>
        </a:p>
      </dgm:t>
    </dgm:pt>
    <dgm:pt modelId="{1A49DC2A-AE9F-40CF-9841-4A9590237D89}">
      <dgm:prSet/>
      <dgm:spPr/>
      <dgm:t>
        <a:bodyPr/>
        <a:lstStyle/>
        <a:p>
          <a:r>
            <a:rPr lang="en-GB" dirty="0" err="1"/>
            <a:t>Kaffarah</a:t>
          </a:r>
          <a:endParaRPr lang="en-GB" dirty="0"/>
        </a:p>
      </dgm:t>
    </dgm:pt>
    <dgm:pt modelId="{1F9FA63C-2580-44D9-8F35-77A0F3199B9A}" type="parTrans" cxnId="{4D10B5D8-97B1-4001-8052-4883AC05BCC7}">
      <dgm:prSet/>
      <dgm:spPr/>
      <dgm:t>
        <a:bodyPr/>
        <a:lstStyle/>
        <a:p>
          <a:endParaRPr lang="en-GB"/>
        </a:p>
      </dgm:t>
    </dgm:pt>
    <dgm:pt modelId="{93007883-C01C-497A-BBE7-9FC88E3AEB9E}" type="sibTrans" cxnId="{4D10B5D8-97B1-4001-8052-4883AC05BCC7}">
      <dgm:prSet/>
      <dgm:spPr/>
      <dgm:t>
        <a:bodyPr/>
        <a:lstStyle/>
        <a:p>
          <a:endParaRPr lang="en-GB"/>
        </a:p>
      </dgm:t>
    </dgm:pt>
    <dgm:pt modelId="{18CDFBC3-FA08-4852-BACD-823F0A04F79B}">
      <dgm:prSet/>
      <dgm:spPr/>
      <dgm:t>
        <a:bodyPr/>
        <a:lstStyle/>
        <a:p>
          <a:r>
            <a:rPr lang="en-GB" dirty="0"/>
            <a:t>Non-fixed Vows</a:t>
          </a:r>
        </a:p>
      </dgm:t>
    </dgm:pt>
    <dgm:pt modelId="{382D544A-C3C8-43C1-B938-0FB5C144CECF}" type="parTrans" cxnId="{049DDCEE-9370-42FD-B503-B3734304497C}">
      <dgm:prSet/>
      <dgm:spPr/>
      <dgm:t>
        <a:bodyPr/>
        <a:lstStyle/>
        <a:p>
          <a:endParaRPr lang="en-GB"/>
        </a:p>
      </dgm:t>
    </dgm:pt>
    <dgm:pt modelId="{F74F168B-A82E-405E-9AC4-BD121E9818CA}" type="sibTrans" cxnId="{049DDCEE-9370-42FD-B503-B3734304497C}">
      <dgm:prSet/>
      <dgm:spPr/>
      <dgm:t>
        <a:bodyPr/>
        <a:lstStyle/>
        <a:p>
          <a:endParaRPr lang="en-GB"/>
        </a:p>
      </dgm:t>
    </dgm:pt>
    <dgm:pt modelId="{85B94FFC-28F3-47A3-9C64-9FBD83344F27}">
      <dgm:prSet/>
      <dgm:spPr/>
      <dgm:t>
        <a:bodyPr/>
        <a:lstStyle/>
        <a:p>
          <a:r>
            <a:rPr lang="en-GB" dirty="0" err="1"/>
            <a:t>Ramadhān</a:t>
          </a:r>
          <a:r>
            <a:rPr lang="en-GB" dirty="0"/>
            <a:t> </a:t>
          </a:r>
        </a:p>
      </dgm:t>
    </dgm:pt>
    <dgm:pt modelId="{ED43BE0C-520E-4FBF-B922-BEB4A01E259D}" type="parTrans" cxnId="{D7DA1C2C-C9FA-4CB4-BA14-3AAE9F600C67}">
      <dgm:prSet/>
      <dgm:spPr/>
      <dgm:t>
        <a:bodyPr/>
        <a:lstStyle/>
        <a:p>
          <a:endParaRPr lang="en-GB"/>
        </a:p>
      </dgm:t>
    </dgm:pt>
    <dgm:pt modelId="{918F8C2F-B5B1-49EB-899A-2B4BA7A731B6}" type="sibTrans" cxnId="{D7DA1C2C-C9FA-4CB4-BA14-3AAE9F600C67}">
      <dgm:prSet/>
      <dgm:spPr/>
      <dgm:t>
        <a:bodyPr/>
        <a:lstStyle/>
        <a:p>
          <a:endParaRPr lang="en-GB"/>
        </a:p>
      </dgm:t>
    </dgm:pt>
    <dgm:pt modelId="{EC5C07DF-3228-4CB8-8D68-E6DF46B6428C}">
      <dgm:prSet/>
      <dgm:spPr/>
      <dgm:t>
        <a:bodyPr/>
        <a:lstStyle/>
        <a:p>
          <a:r>
            <a:rPr lang="en-GB" dirty="0" err="1"/>
            <a:t>Sunnah</a:t>
          </a:r>
          <a:r>
            <a:rPr lang="en-GB" dirty="0"/>
            <a:t> Fasts</a:t>
          </a:r>
        </a:p>
      </dgm:t>
    </dgm:pt>
    <dgm:pt modelId="{86B4D3FD-5404-4505-88C3-7DD31040E270}" type="parTrans" cxnId="{1FCA52AD-C61E-4EFA-806E-B8023156E3F6}">
      <dgm:prSet/>
      <dgm:spPr/>
      <dgm:t>
        <a:bodyPr/>
        <a:lstStyle/>
        <a:p>
          <a:endParaRPr lang="en-GB"/>
        </a:p>
      </dgm:t>
    </dgm:pt>
    <dgm:pt modelId="{F4CF78D3-73E3-4831-B66F-AB53B72A8025}" type="sibTrans" cxnId="{1FCA52AD-C61E-4EFA-806E-B8023156E3F6}">
      <dgm:prSet/>
      <dgm:spPr/>
      <dgm:t>
        <a:bodyPr/>
        <a:lstStyle/>
        <a:p>
          <a:endParaRPr lang="en-GB"/>
        </a:p>
      </dgm:t>
    </dgm:pt>
    <dgm:pt modelId="{5165513A-7B74-4D55-A0D0-E28FE3E8C38B}">
      <dgm:prSet/>
      <dgm:spPr/>
      <dgm:t>
        <a:bodyPr/>
        <a:lstStyle/>
        <a:p>
          <a:r>
            <a:rPr lang="en-GB" dirty="0"/>
            <a:t>Fixed vows</a:t>
          </a:r>
        </a:p>
      </dgm:t>
    </dgm:pt>
    <dgm:pt modelId="{42612F6E-3CCE-45D5-B663-EA09B801803D}" type="parTrans" cxnId="{4F6D4367-1503-4B52-853C-2BFA256382C3}">
      <dgm:prSet/>
      <dgm:spPr/>
      <dgm:t>
        <a:bodyPr/>
        <a:lstStyle/>
        <a:p>
          <a:endParaRPr lang="en-GB"/>
        </a:p>
      </dgm:t>
    </dgm:pt>
    <dgm:pt modelId="{D0F98F42-35AD-4BDD-8C82-48302017ED6D}" type="sibTrans" cxnId="{4F6D4367-1503-4B52-853C-2BFA256382C3}">
      <dgm:prSet/>
      <dgm:spPr/>
      <dgm:t>
        <a:bodyPr/>
        <a:lstStyle/>
        <a:p>
          <a:endParaRPr lang="en-GB"/>
        </a:p>
      </dgm:t>
    </dgm:pt>
    <dgm:pt modelId="{D9A3BA67-2324-4198-AC44-12DA01DA2899}" type="pres">
      <dgm:prSet presAssocID="{26300634-02D9-4EBB-8D97-DF953BD3AF9D}" presName="hierChild1" presStyleCnt="0">
        <dgm:presLayoutVars>
          <dgm:orgChart val="1"/>
          <dgm:chPref val="1"/>
          <dgm:dir/>
          <dgm:animOne val="branch"/>
          <dgm:animLvl val="lvl"/>
          <dgm:resizeHandles/>
        </dgm:presLayoutVars>
      </dgm:prSet>
      <dgm:spPr/>
    </dgm:pt>
    <dgm:pt modelId="{0C0AE7AC-7328-42D7-BA60-1EBF412578EF}" type="pres">
      <dgm:prSet presAssocID="{1E9C9B90-86FE-42B0-9457-DC6643F17DA3}" presName="hierRoot1" presStyleCnt="0">
        <dgm:presLayoutVars>
          <dgm:hierBranch val="init"/>
        </dgm:presLayoutVars>
      </dgm:prSet>
      <dgm:spPr/>
    </dgm:pt>
    <dgm:pt modelId="{22F156FC-4CE7-4A5F-985F-FA7160E1274A}" type="pres">
      <dgm:prSet presAssocID="{1E9C9B90-86FE-42B0-9457-DC6643F17DA3}" presName="rootComposite1" presStyleCnt="0"/>
      <dgm:spPr/>
    </dgm:pt>
    <dgm:pt modelId="{F960F605-E4CD-4424-A1D5-26C6E5C3B572}" type="pres">
      <dgm:prSet presAssocID="{1E9C9B90-86FE-42B0-9457-DC6643F17DA3}" presName="rootText1" presStyleLbl="node0" presStyleIdx="0" presStyleCnt="1" custScaleX="171137" custScaleY="43553">
        <dgm:presLayoutVars>
          <dgm:chPref val="3"/>
        </dgm:presLayoutVars>
      </dgm:prSet>
      <dgm:spPr>
        <a:prstGeom prst="rect">
          <a:avLst/>
        </a:prstGeom>
      </dgm:spPr>
    </dgm:pt>
    <dgm:pt modelId="{A82E9148-B52D-4CA2-8A39-B2DC26D44FFE}" type="pres">
      <dgm:prSet presAssocID="{1E9C9B90-86FE-42B0-9457-DC6643F17DA3}" presName="rootConnector1" presStyleLbl="node1" presStyleIdx="0" presStyleCnt="0"/>
      <dgm:spPr/>
    </dgm:pt>
    <dgm:pt modelId="{132B45B5-882D-40DF-9F21-72BE2C38DDDB}" type="pres">
      <dgm:prSet presAssocID="{1E9C9B90-86FE-42B0-9457-DC6643F17DA3}" presName="hierChild2" presStyleCnt="0"/>
      <dgm:spPr/>
    </dgm:pt>
    <dgm:pt modelId="{2802F234-5255-49C8-AB0A-3D58B3C981FC}" type="pres">
      <dgm:prSet presAssocID="{CA976411-E59A-4B58-82AB-A4C243841B67}" presName="Name37" presStyleLbl="parChTrans1D2" presStyleIdx="0" presStyleCnt="3"/>
      <dgm:spPr/>
    </dgm:pt>
    <dgm:pt modelId="{A9823A88-DC49-4312-BBC8-DAF97C984962}" type="pres">
      <dgm:prSet presAssocID="{FA611262-B4A0-40B2-B792-27A3FA2EE8F8}" presName="hierRoot2" presStyleCnt="0">
        <dgm:presLayoutVars>
          <dgm:hierBranch val="init"/>
        </dgm:presLayoutVars>
      </dgm:prSet>
      <dgm:spPr/>
    </dgm:pt>
    <dgm:pt modelId="{D8D1FBA0-6ED7-4C50-9ED7-DD44A6B8BC24}" type="pres">
      <dgm:prSet presAssocID="{FA611262-B4A0-40B2-B792-27A3FA2EE8F8}" presName="rootComposite" presStyleCnt="0"/>
      <dgm:spPr/>
    </dgm:pt>
    <dgm:pt modelId="{AF81FE21-B01B-444C-AF65-0781D9455F7D}" type="pres">
      <dgm:prSet presAssocID="{FA611262-B4A0-40B2-B792-27A3FA2EE8F8}" presName="rootText" presStyleLbl="node2" presStyleIdx="0" presStyleCnt="3" custScaleX="63558" custScaleY="44178" custLinFactNeighborX="-26172" custLinFactNeighborY="-1273">
        <dgm:presLayoutVars>
          <dgm:chPref val="3"/>
        </dgm:presLayoutVars>
      </dgm:prSet>
      <dgm:spPr>
        <a:prstGeom prst="rect">
          <a:avLst/>
        </a:prstGeom>
      </dgm:spPr>
    </dgm:pt>
    <dgm:pt modelId="{B8C5D4B8-0940-4423-AB8F-8ABBDA238C73}" type="pres">
      <dgm:prSet presAssocID="{FA611262-B4A0-40B2-B792-27A3FA2EE8F8}" presName="rootConnector" presStyleLbl="node2" presStyleIdx="0" presStyleCnt="3"/>
      <dgm:spPr/>
    </dgm:pt>
    <dgm:pt modelId="{A1476534-88C6-4617-ABAB-44267FD56FE5}" type="pres">
      <dgm:prSet presAssocID="{FA611262-B4A0-40B2-B792-27A3FA2EE8F8}" presName="hierChild4" presStyleCnt="0"/>
      <dgm:spPr/>
    </dgm:pt>
    <dgm:pt modelId="{3B3651CB-56E3-4A4B-8FFE-5BC17C277EF0}" type="pres">
      <dgm:prSet presAssocID="{FA611262-B4A0-40B2-B792-27A3FA2EE8F8}" presName="hierChild5" presStyleCnt="0"/>
      <dgm:spPr/>
    </dgm:pt>
    <dgm:pt modelId="{ED356332-27F7-4614-9827-5C53746FF0E6}" type="pres">
      <dgm:prSet presAssocID="{2B0326F9-1CA8-45F7-8114-B8BAF3D9F05A}" presName="Name37" presStyleLbl="parChTrans1D2" presStyleIdx="1" presStyleCnt="3"/>
      <dgm:spPr/>
    </dgm:pt>
    <dgm:pt modelId="{1014475A-8D75-490A-A153-BAA1821B18B7}" type="pres">
      <dgm:prSet presAssocID="{36BDC27D-0DE2-4F1A-8240-6509478B429F}" presName="hierRoot2" presStyleCnt="0">
        <dgm:presLayoutVars>
          <dgm:hierBranch val="init"/>
        </dgm:presLayoutVars>
      </dgm:prSet>
      <dgm:spPr/>
    </dgm:pt>
    <dgm:pt modelId="{BE957828-4821-4F6E-8371-527FA8059541}" type="pres">
      <dgm:prSet presAssocID="{36BDC27D-0DE2-4F1A-8240-6509478B429F}" presName="rootComposite" presStyleCnt="0"/>
      <dgm:spPr/>
    </dgm:pt>
    <dgm:pt modelId="{C0B8EBA2-AC29-4E12-BFB1-737746B265F8}" type="pres">
      <dgm:prSet presAssocID="{36BDC27D-0DE2-4F1A-8240-6509478B429F}" presName="rootText" presStyleLbl="node2" presStyleIdx="1" presStyleCnt="3" custScaleX="80610" custScaleY="45958" custLinFactNeighborX="-13112" custLinFactNeighborY="-61">
        <dgm:presLayoutVars>
          <dgm:chPref val="3"/>
        </dgm:presLayoutVars>
      </dgm:prSet>
      <dgm:spPr/>
    </dgm:pt>
    <dgm:pt modelId="{9B84DB2F-8D2C-4604-8D6A-030AA72BEA51}" type="pres">
      <dgm:prSet presAssocID="{36BDC27D-0DE2-4F1A-8240-6509478B429F}" presName="rootConnector" presStyleLbl="node2" presStyleIdx="1" presStyleCnt="3"/>
      <dgm:spPr/>
    </dgm:pt>
    <dgm:pt modelId="{43D75A20-B620-4197-865F-CEB9392F7AB7}" type="pres">
      <dgm:prSet presAssocID="{36BDC27D-0DE2-4F1A-8240-6509478B429F}" presName="hierChild4" presStyleCnt="0"/>
      <dgm:spPr/>
    </dgm:pt>
    <dgm:pt modelId="{B3A9C427-5918-49F6-89A5-AA0AF78C426C}" type="pres">
      <dgm:prSet presAssocID="{ED43BE0C-520E-4FBF-B922-BEB4A01E259D}" presName="Name37" presStyleLbl="parChTrans1D3" presStyleIdx="0" presStyleCnt="6"/>
      <dgm:spPr/>
    </dgm:pt>
    <dgm:pt modelId="{B391057A-DAA8-4AB7-8A49-1DAD200439C4}" type="pres">
      <dgm:prSet presAssocID="{85B94FFC-28F3-47A3-9C64-9FBD83344F27}" presName="hierRoot2" presStyleCnt="0">
        <dgm:presLayoutVars>
          <dgm:hierBranch val="init"/>
        </dgm:presLayoutVars>
      </dgm:prSet>
      <dgm:spPr/>
    </dgm:pt>
    <dgm:pt modelId="{2DA00154-F668-4286-B5DC-D44297E58F6C}" type="pres">
      <dgm:prSet presAssocID="{85B94FFC-28F3-47A3-9C64-9FBD83344F27}" presName="rootComposite" presStyleCnt="0"/>
      <dgm:spPr/>
    </dgm:pt>
    <dgm:pt modelId="{5D54911F-B808-4690-B119-8DE6DC2CE2CB}" type="pres">
      <dgm:prSet presAssocID="{85B94FFC-28F3-47A3-9C64-9FBD83344F27}" presName="rootText" presStyleLbl="node3" presStyleIdx="0" presStyleCnt="6" custScaleX="83973" custScaleY="46662" custLinFactNeighborX="-15277" custLinFactNeighborY="-8577">
        <dgm:presLayoutVars>
          <dgm:chPref val="3"/>
        </dgm:presLayoutVars>
      </dgm:prSet>
      <dgm:spPr/>
    </dgm:pt>
    <dgm:pt modelId="{9A83C92A-6485-4890-836C-D43EB5ED5361}" type="pres">
      <dgm:prSet presAssocID="{85B94FFC-28F3-47A3-9C64-9FBD83344F27}" presName="rootConnector" presStyleLbl="node3" presStyleIdx="0" presStyleCnt="6"/>
      <dgm:spPr/>
    </dgm:pt>
    <dgm:pt modelId="{AD380195-A04C-4A54-87C8-73CEAE041221}" type="pres">
      <dgm:prSet presAssocID="{85B94FFC-28F3-47A3-9C64-9FBD83344F27}" presName="hierChild4" presStyleCnt="0"/>
      <dgm:spPr/>
    </dgm:pt>
    <dgm:pt modelId="{D55DF861-1967-4CAF-8790-55D2710B814B}" type="pres">
      <dgm:prSet presAssocID="{85B94FFC-28F3-47A3-9C64-9FBD83344F27}" presName="hierChild5" presStyleCnt="0"/>
      <dgm:spPr/>
    </dgm:pt>
    <dgm:pt modelId="{1B00967A-0180-4F4B-878B-B23FE09B703E}" type="pres">
      <dgm:prSet presAssocID="{86B4D3FD-5404-4505-88C3-7DD31040E270}" presName="Name37" presStyleLbl="parChTrans1D3" presStyleIdx="1" presStyleCnt="6"/>
      <dgm:spPr/>
    </dgm:pt>
    <dgm:pt modelId="{25C234B0-51CB-4092-80A3-76C75FE41EFA}" type="pres">
      <dgm:prSet presAssocID="{EC5C07DF-3228-4CB8-8D68-E6DF46B6428C}" presName="hierRoot2" presStyleCnt="0">
        <dgm:presLayoutVars>
          <dgm:hierBranch val="init"/>
        </dgm:presLayoutVars>
      </dgm:prSet>
      <dgm:spPr/>
    </dgm:pt>
    <dgm:pt modelId="{24FCA2B8-6E9B-4161-9873-DF3FF5E053F1}" type="pres">
      <dgm:prSet presAssocID="{EC5C07DF-3228-4CB8-8D68-E6DF46B6428C}" presName="rootComposite" presStyleCnt="0"/>
      <dgm:spPr/>
    </dgm:pt>
    <dgm:pt modelId="{2273C39C-6D35-4598-9395-9A0E82E661A9}" type="pres">
      <dgm:prSet presAssocID="{EC5C07DF-3228-4CB8-8D68-E6DF46B6428C}" presName="rootText" presStyleLbl="node3" presStyleIdx="1" presStyleCnt="6" custScaleX="85164" custScaleY="48365" custLinFactNeighborX="-15152" custLinFactNeighborY="-24923">
        <dgm:presLayoutVars>
          <dgm:chPref val="3"/>
        </dgm:presLayoutVars>
      </dgm:prSet>
      <dgm:spPr/>
    </dgm:pt>
    <dgm:pt modelId="{49AF0A6B-1446-485C-BC84-081035CAFF76}" type="pres">
      <dgm:prSet presAssocID="{EC5C07DF-3228-4CB8-8D68-E6DF46B6428C}" presName="rootConnector" presStyleLbl="node3" presStyleIdx="1" presStyleCnt="6"/>
      <dgm:spPr/>
    </dgm:pt>
    <dgm:pt modelId="{570506AF-4AA1-49C1-A032-58934F05FE8E}" type="pres">
      <dgm:prSet presAssocID="{EC5C07DF-3228-4CB8-8D68-E6DF46B6428C}" presName="hierChild4" presStyleCnt="0"/>
      <dgm:spPr/>
    </dgm:pt>
    <dgm:pt modelId="{DF873091-1252-420B-9B68-F62C6816D2FD}" type="pres">
      <dgm:prSet presAssocID="{EC5C07DF-3228-4CB8-8D68-E6DF46B6428C}" presName="hierChild5" presStyleCnt="0"/>
      <dgm:spPr/>
    </dgm:pt>
    <dgm:pt modelId="{18DCD636-0742-4755-9FA9-F72C6BD90D47}" type="pres">
      <dgm:prSet presAssocID="{42612F6E-3CCE-45D5-B663-EA09B801803D}" presName="Name37" presStyleLbl="parChTrans1D3" presStyleIdx="2" presStyleCnt="6"/>
      <dgm:spPr/>
    </dgm:pt>
    <dgm:pt modelId="{F4BEC517-5A71-453D-9B82-6F840256931A}" type="pres">
      <dgm:prSet presAssocID="{5165513A-7B74-4D55-A0D0-E28FE3E8C38B}" presName="hierRoot2" presStyleCnt="0">
        <dgm:presLayoutVars>
          <dgm:hierBranch val="init"/>
        </dgm:presLayoutVars>
      </dgm:prSet>
      <dgm:spPr/>
    </dgm:pt>
    <dgm:pt modelId="{1E1047AA-70B3-44EC-A4D0-E69E76EBD0BD}" type="pres">
      <dgm:prSet presAssocID="{5165513A-7B74-4D55-A0D0-E28FE3E8C38B}" presName="rootComposite" presStyleCnt="0"/>
      <dgm:spPr/>
    </dgm:pt>
    <dgm:pt modelId="{96F8C2FF-6EC1-4D44-B040-F4150FD852DE}" type="pres">
      <dgm:prSet presAssocID="{5165513A-7B74-4D55-A0D0-E28FE3E8C38B}" presName="rootText" presStyleLbl="node3" presStyleIdx="2" presStyleCnt="6" custScaleX="87394" custScaleY="47121" custLinFactNeighborX="-13932" custLinFactNeighborY="-47053">
        <dgm:presLayoutVars>
          <dgm:chPref val="3"/>
        </dgm:presLayoutVars>
      </dgm:prSet>
      <dgm:spPr/>
    </dgm:pt>
    <dgm:pt modelId="{183A9652-354E-4C7C-9E6A-DA9905B4AB68}" type="pres">
      <dgm:prSet presAssocID="{5165513A-7B74-4D55-A0D0-E28FE3E8C38B}" presName="rootConnector" presStyleLbl="node3" presStyleIdx="2" presStyleCnt="6"/>
      <dgm:spPr/>
    </dgm:pt>
    <dgm:pt modelId="{6377EEBD-3820-45B7-95E0-76F4BEEBF619}" type="pres">
      <dgm:prSet presAssocID="{5165513A-7B74-4D55-A0D0-E28FE3E8C38B}" presName="hierChild4" presStyleCnt="0"/>
      <dgm:spPr/>
    </dgm:pt>
    <dgm:pt modelId="{ED8CC052-F5F8-4EA5-95F4-5D46F5AA2818}" type="pres">
      <dgm:prSet presAssocID="{5165513A-7B74-4D55-A0D0-E28FE3E8C38B}" presName="hierChild5" presStyleCnt="0"/>
      <dgm:spPr/>
    </dgm:pt>
    <dgm:pt modelId="{0098825F-AA44-47CC-A902-09A712F053F7}" type="pres">
      <dgm:prSet presAssocID="{36BDC27D-0DE2-4F1A-8240-6509478B429F}" presName="hierChild5" presStyleCnt="0"/>
      <dgm:spPr/>
    </dgm:pt>
    <dgm:pt modelId="{F47E43EF-7BF9-4B9D-B0FB-E47B98A45D1F}" type="pres">
      <dgm:prSet presAssocID="{A5872195-D367-4432-8A77-A2A39ED5A996}" presName="Name37" presStyleLbl="parChTrans1D2" presStyleIdx="2" presStyleCnt="3"/>
      <dgm:spPr/>
    </dgm:pt>
    <dgm:pt modelId="{100893B2-B423-4E6E-A9FA-E1FCDB7E6BC8}" type="pres">
      <dgm:prSet presAssocID="{9825C1B3-9A0E-466B-AD9F-FA21DF18EA30}" presName="hierRoot2" presStyleCnt="0">
        <dgm:presLayoutVars>
          <dgm:hierBranch val="init"/>
        </dgm:presLayoutVars>
      </dgm:prSet>
      <dgm:spPr/>
    </dgm:pt>
    <dgm:pt modelId="{C95B031C-7488-4ACF-9F49-38361C14BE7D}" type="pres">
      <dgm:prSet presAssocID="{9825C1B3-9A0E-466B-AD9F-FA21DF18EA30}" presName="rootComposite" presStyleCnt="0"/>
      <dgm:spPr/>
    </dgm:pt>
    <dgm:pt modelId="{241FE83F-EB5D-40E7-BAF1-2FD1952EEB7B}" type="pres">
      <dgm:prSet presAssocID="{9825C1B3-9A0E-466B-AD9F-FA21DF18EA30}" presName="rootText" presStyleLbl="node2" presStyleIdx="2" presStyleCnt="3" custScaleX="85023" custScaleY="52563" custLinFactNeighborX="1745" custLinFactNeighborY="-1273">
        <dgm:presLayoutVars>
          <dgm:chPref val="3"/>
        </dgm:presLayoutVars>
      </dgm:prSet>
      <dgm:spPr/>
    </dgm:pt>
    <dgm:pt modelId="{CF145D31-5255-4034-89D4-06EF0F2FE8AE}" type="pres">
      <dgm:prSet presAssocID="{9825C1B3-9A0E-466B-AD9F-FA21DF18EA30}" presName="rootConnector" presStyleLbl="node2" presStyleIdx="2" presStyleCnt="3"/>
      <dgm:spPr/>
    </dgm:pt>
    <dgm:pt modelId="{5DBFF323-4187-42D7-8CCB-22AC3C1DFA3D}" type="pres">
      <dgm:prSet presAssocID="{9825C1B3-9A0E-466B-AD9F-FA21DF18EA30}" presName="hierChild4" presStyleCnt="0"/>
      <dgm:spPr/>
    </dgm:pt>
    <dgm:pt modelId="{DDDB1447-2976-41B8-B0B1-270B7040CAF1}" type="pres">
      <dgm:prSet presAssocID="{1A15A11F-BE27-483F-B995-8D674C8AA2CE}" presName="Name37" presStyleLbl="parChTrans1D3" presStyleIdx="3" presStyleCnt="6"/>
      <dgm:spPr/>
    </dgm:pt>
    <dgm:pt modelId="{26D40A04-6AED-416A-9A34-3CDE50B5DAC8}" type="pres">
      <dgm:prSet presAssocID="{8D4A67CA-29DD-4400-AB62-32861BD4CA1D}" presName="hierRoot2" presStyleCnt="0">
        <dgm:presLayoutVars>
          <dgm:hierBranch val="init"/>
        </dgm:presLayoutVars>
      </dgm:prSet>
      <dgm:spPr/>
    </dgm:pt>
    <dgm:pt modelId="{40420646-DAB7-4B21-A43F-72D2774D0FE4}" type="pres">
      <dgm:prSet presAssocID="{8D4A67CA-29DD-4400-AB62-32861BD4CA1D}" presName="rootComposite" presStyleCnt="0"/>
      <dgm:spPr/>
    </dgm:pt>
    <dgm:pt modelId="{30E49412-5311-4108-AF30-58FE6579B6DB}" type="pres">
      <dgm:prSet presAssocID="{8D4A67CA-29DD-4400-AB62-32861BD4CA1D}" presName="rootText" presStyleLbl="node3" presStyleIdx="3" presStyleCnt="6" custScaleX="93361" custScaleY="48010" custLinFactNeighborX="-1258" custLinFactNeighborY="-21434">
        <dgm:presLayoutVars>
          <dgm:chPref val="3"/>
        </dgm:presLayoutVars>
      </dgm:prSet>
      <dgm:spPr/>
    </dgm:pt>
    <dgm:pt modelId="{5A60CBB5-FBD7-4A2C-900A-9388D58A0520}" type="pres">
      <dgm:prSet presAssocID="{8D4A67CA-29DD-4400-AB62-32861BD4CA1D}" presName="rootConnector" presStyleLbl="node3" presStyleIdx="3" presStyleCnt="6"/>
      <dgm:spPr/>
    </dgm:pt>
    <dgm:pt modelId="{6EB49AA9-9E3F-4066-9143-4E8E71F6B625}" type="pres">
      <dgm:prSet presAssocID="{8D4A67CA-29DD-4400-AB62-32861BD4CA1D}" presName="hierChild4" presStyleCnt="0"/>
      <dgm:spPr/>
    </dgm:pt>
    <dgm:pt modelId="{FBAB0C41-21E9-4931-B8E8-A64772F7314C}" type="pres">
      <dgm:prSet presAssocID="{8D4A67CA-29DD-4400-AB62-32861BD4CA1D}" presName="hierChild5" presStyleCnt="0"/>
      <dgm:spPr/>
    </dgm:pt>
    <dgm:pt modelId="{6BE2CFB4-7D11-4973-A19B-260A6A2A1A01}" type="pres">
      <dgm:prSet presAssocID="{1F9FA63C-2580-44D9-8F35-77A0F3199B9A}" presName="Name37" presStyleLbl="parChTrans1D3" presStyleIdx="4" presStyleCnt="6"/>
      <dgm:spPr/>
    </dgm:pt>
    <dgm:pt modelId="{C3FF429C-85D8-4446-8136-D76386284A3B}" type="pres">
      <dgm:prSet presAssocID="{1A49DC2A-AE9F-40CF-9841-4A9590237D89}" presName="hierRoot2" presStyleCnt="0">
        <dgm:presLayoutVars>
          <dgm:hierBranch val="init"/>
        </dgm:presLayoutVars>
      </dgm:prSet>
      <dgm:spPr/>
    </dgm:pt>
    <dgm:pt modelId="{BF4E889A-9ED3-4119-ADAA-5681852069D8}" type="pres">
      <dgm:prSet presAssocID="{1A49DC2A-AE9F-40CF-9841-4A9590237D89}" presName="rootComposite" presStyleCnt="0"/>
      <dgm:spPr/>
    </dgm:pt>
    <dgm:pt modelId="{262A0183-B635-4EDD-96DD-6B2D2A89E6D3}" type="pres">
      <dgm:prSet presAssocID="{1A49DC2A-AE9F-40CF-9841-4A9590237D89}" presName="rootText" presStyleLbl="node3" presStyleIdx="4" presStyleCnt="6" custScaleX="94353" custScaleY="52788" custLinFactNeighborX="1018" custLinFactNeighborY="-37669">
        <dgm:presLayoutVars>
          <dgm:chPref val="3"/>
        </dgm:presLayoutVars>
      </dgm:prSet>
      <dgm:spPr/>
    </dgm:pt>
    <dgm:pt modelId="{8E04E14F-00CB-41E0-8FD5-73FF1AAFFEEB}" type="pres">
      <dgm:prSet presAssocID="{1A49DC2A-AE9F-40CF-9841-4A9590237D89}" presName="rootConnector" presStyleLbl="node3" presStyleIdx="4" presStyleCnt="6"/>
      <dgm:spPr/>
    </dgm:pt>
    <dgm:pt modelId="{571F2C2A-6F34-48A0-8AAC-724A398E5AB2}" type="pres">
      <dgm:prSet presAssocID="{1A49DC2A-AE9F-40CF-9841-4A9590237D89}" presName="hierChild4" presStyleCnt="0"/>
      <dgm:spPr/>
    </dgm:pt>
    <dgm:pt modelId="{DC5E9E0D-69AD-4293-989A-94E2846209BB}" type="pres">
      <dgm:prSet presAssocID="{1A49DC2A-AE9F-40CF-9841-4A9590237D89}" presName="hierChild5" presStyleCnt="0"/>
      <dgm:spPr/>
    </dgm:pt>
    <dgm:pt modelId="{07BF7EFA-15B8-4A1A-9FC0-28A517D86F13}" type="pres">
      <dgm:prSet presAssocID="{382D544A-C3C8-43C1-B938-0FB5C144CECF}" presName="Name37" presStyleLbl="parChTrans1D3" presStyleIdx="5" presStyleCnt="6"/>
      <dgm:spPr/>
    </dgm:pt>
    <dgm:pt modelId="{D7D80470-3D02-4AD5-AA6B-8833B8131E6B}" type="pres">
      <dgm:prSet presAssocID="{18CDFBC3-FA08-4852-BACD-823F0A04F79B}" presName="hierRoot2" presStyleCnt="0">
        <dgm:presLayoutVars>
          <dgm:hierBranch val="init"/>
        </dgm:presLayoutVars>
      </dgm:prSet>
      <dgm:spPr/>
    </dgm:pt>
    <dgm:pt modelId="{6CF082B1-EF71-4106-9DC7-A7802680D457}" type="pres">
      <dgm:prSet presAssocID="{18CDFBC3-FA08-4852-BACD-823F0A04F79B}" presName="rootComposite" presStyleCnt="0"/>
      <dgm:spPr/>
    </dgm:pt>
    <dgm:pt modelId="{4C92375C-05F5-44D9-B20E-897E3595C0E2}" type="pres">
      <dgm:prSet presAssocID="{18CDFBC3-FA08-4852-BACD-823F0A04F79B}" presName="rootText" presStyleLbl="node3" presStyleIdx="5" presStyleCnt="6" custScaleX="94353" custScaleY="50507" custLinFactNeighborX="1018" custLinFactNeighborY="-57204">
        <dgm:presLayoutVars>
          <dgm:chPref val="3"/>
        </dgm:presLayoutVars>
      </dgm:prSet>
      <dgm:spPr/>
    </dgm:pt>
    <dgm:pt modelId="{73E618D3-7280-415E-AF09-6B9408D266A3}" type="pres">
      <dgm:prSet presAssocID="{18CDFBC3-FA08-4852-BACD-823F0A04F79B}" presName="rootConnector" presStyleLbl="node3" presStyleIdx="5" presStyleCnt="6"/>
      <dgm:spPr/>
    </dgm:pt>
    <dgm:pt modelId="{1DC83BD7-DEFE-4CFE-AD61-E71E4F739B84}" type="pres">
      <dgm:prSet presAssocID="{18CDFBC3-FA08-4852-BACD-823F0A04F79B}" presName="hierChild4" presStyleCnt="0"/>
      <dgm:spPr/>
    </dgm:pt>
    <dgm:pt modelId="{25EA797B-CAA4-40FE-809C-D1CB67F6ECE9}" type="pres">
      <dgm:prSet presAssocID="{18CDFBC3-FA08-4852-BACD-823F0A04F79B}" presName="hierChild5" presStyleCnt="0"/>
      <dgm:spPr/>
    </dgm:pt>
    <dgm:pt modelId="{3A5326F6-3DB0-4987-B728-EA383767105A}" type="pres">
      <dgm:prSet presAssocID="{9825C1B3-9A0E-466B-AD9F-FA21DF18EA30}" presName="hierChild5" presStyleCnt="0"/>
      <dgm:spPr/>
    </dgm:pt>
    <dgm:pt modelId="{87606BD8-7212-48EB-806F-B98ED98211B7}" type="pres">
      <dgm:prSet presAssocID="{1E9C9B90-86FE-42B0-9457-DC6643F17DA3}" presName="hierChild3" presStyleCnt="0"/>
      <dgm:spPr/>
    </dgm:pt>
  </dgm:ptLst>
  <dgm:cxnLst>
    <dgm:cxn modelId="{99D51D10-FAA5-4913-9327-C7ECF32F4544}" type="presOf" srcId="{8D4A67CA-29DD-4400-AB62-32861BD4CA1D}" destId="{30E49412-5311-4108-AF30-58FE6579B6DB}" srcOrd="0" destOrd="0" presId="urn:microsoft.com/office/officeart/2005/8/layout/orgChart1"/>
    <dgm:cxn modelId="{259EB215-150F-4C91-8F93-4B7485B7022B}" type="presOf" srcId="{8D4A67CA-29DD-4400-AB62-32861BD4CA1D}" destId="{5A60CBB5-FBD7-4A2C-900A-9388D58A0520}" srcOrd="1" destOrd="0" presId="urn:microsoft.com/office/officeart/2005/8/layout/orgChart1"/>
    <dgm:cxn modelId="{401D4A18-0C2B-4D00-9A1F-6C44F83912F3}" type="presOf" srcId="{FA611262-B4A0-40B2-B792-27A3FA2EE8F8}" destId="{AF81FE21-B01B-444C-AF65-0781D9455F7D}" srcOrd="0" destOrd="0" presId="urn:microsoft.com/office/officeart/2005/8/layout/orgChart1"/>
    <dgm:cxn modelId="{A96FC918-BDB8-4BDF-8FDB-77BA8860209D}" type="presOf" srcId="{85B94FFC-28F3-47A3-9C64-9FBD83344F27}" destId="{5D54911F-B808-4690-B119-8DE6DC2CE2CB}" srcOrd="0" destOrd="0" presId="urn:microsoft.com/office/officeart/2005/8/layout/orgChart1"/>
    <dgm:cxn modelId="{881B551A-A5D9-4CC6-AB98-FA9E66259FB9}" srcId="{9825C1B3-9A0E-466B-AD9F-FA21DF18EA30}" destId="{8D4A67CA-29DD-4400-AB62-32861BD4CA1D}" srcOrd="0" destOrd="0" parTransId="{1A15A11F-BE27-483F-B995-8D674C8AA2CE}" sibTransId="{D148F30F-C20C-4FBE-84BD-078DE41288FB}"/>
    <dgm:cxn modelId="{A5B6991E-8AC2-485C-B55D-91CA308FFDAA}" type="presOf" srcId="{18CDFBC3-FA08-4852-BACD-823F0A04F79B}" destId="{73E618D3-7280-415E-AF09-6B9408D266A3}" srcOrd="1" destOrd="0" presId="urn:microsoft.com/office/officeart/2005/8/layout/orgChart1"/>
    <dgm:cxn modelId="{996CAD1E-B393-4320-9879-D0E4902C089C}" srcId="{1E9C9B90-86FE-42B0-9457-DC6643F17DA3}" destId="{36BDC27D-0DE2-4F1A-8240-6509478B429F}" srcOrd="1" destOrd="0" parTransId="{2B0326F9-1CA8-45F7-8114-B8BAF3D9F05A}" sibTransId="{97C11C31-BF6E-4364-B5D5-322F7CBEB5D0}"/>
    <dgm:cxn modelId="{D7DA1C2C-C9FA-4CB4-BA14-3AAE9F600C67}" srcId="{36BDC27D-0DE2-4F1A-8240-6509478B429F}" destId="{85B94FFC-28F3-47A3-9C64-9FBD83344F27}" srcOrd="0" destOrd="0" parTransId="{ED43BE0C-520E-4FBF-B922-BEB4A01E259D}" sibTransId="{918F8C2F-B5B1-49EB-899A-2B4BA7A731B6}"/>
    <dgm:cxn modelId="{DCBA0131-B917-48CB-A1A5-3F576CF63C04}" type="presOf" srcId="{2B0326F9-1CA8-45F7-8114-B8BAF3D9F05A}" destId="{ED356332-27F7-4614-9827-5C53746FF0E6}" srcOrd="0" destOrd="0" presId="urn:microsoft.com/office/officeart/2005/8/layout/orgChart1"/>
    <dgm:cxn modelId="{F81B5B35-0FDF-41C6-8A63-A1DC8497D832}" type="presOf" srcId="{382D544A-C3C8-43C1-B938-0FB5C144CECF}" destId="{07BF7EFA-15B8-4A1A-9FC0-28A517D86F13}" srcOrd="0" destOrd="0" presId="urn:microsoft.com/office/officeart/2005/8/layout/orgChart1"/>
    <dgm:cxn modelId="{2EF55138-E424-472B-8E38-2F27537A0351}" type="presOf" srcId="{EC5C07DF-3228-4CB8-8D68-E6DF46B6428C}" destId="{2273C39C-6D35-4598-9395-9A0E82E661A9}" srcOrd="0" destOrd="0" presId="urn:microsoft.com/office/officeart/2005/8/layout/orgChart1"/>
    <dgm:cxn modelId="{89E7E445-CDB9-4DF3-B0E9-DB5037E38389}" srcId="{1E9C9B90-86FE-42B0-9457-DC6643F17DA3}" destId="{FA611262-B4A0-40B2-B792-27A3FA2EE8F8}" srcOrd="0" destOrd="0" parTransId="{CA976411-E59A-4B58-82AB-A4C243841B67}" sibTransId="{5B203C13-858F-4044-AAF9-8F6AD8E37CCE}"/>
    <dgm:cxn modelId="{4F6D4367-1503-4B52-853C-2BFA256382C3}" srcId="{36BDC27D-0DE2-4F1A-8240-6509478B429F}" destId="{5165513A-7B74-4D55-A0D0-E28FE3E8C38B}" srcOrd="2" destOrd="0" parTransId="{42612F6E-3CCE-45D5-B663-EA09B801803D}" sibTransId="{D0F98F42-35AD-4BDD-8C82-48302017ED6D}"/>
    <dgm:cxn modelId="{B797A567-DFD1-40EA-813B-B5D8B390CC6B}" srcId="{26300634-02D9-4EBB-8D97-DF953BD3AF9D}" destId="{1E9C9B90-86FE-42B0-9457-DC6643F17DA3}" srcOrd="0" destOrd="0" parTransId="{B130674B-6E43-4301-BB24-22DD762D87DE}" sibTransId="{56D58AC0-005E-4B70-BAE3-8C75AC2A8A80}"/>
    <dgm:cxn modelId="{F266A148-C35D-4522-9C1E-07AAFCD6111F}" type="presOf" srcId="{26300634-02D9-4EBB-8D97-DF953BD3AF9D}" destId="{D9A3BA67-2324-4198-AC44-12DA01DA2899}" srcOrd="0" destOrd="0" presId="urn:microsoft.com/office/officeart/2005/8/layout/orgChart1"/>
    <dgm:cxn modelId="{97703649-60DD-43D1-83F5-BB8EBC51EA7C}" type="presOf" srcId="{86B4D3FD-5404-4505-88C3-7DD31040E270}" destId="{1B00967A-0180-4F4B-878B-B23FE09B703E}" srcOrd="0" destOrd="0" presId="urn:microsoft.com/office/officeart/2005/8/layout/orgChart1"/>
    <dgm:cxn modelId="{56E30551-2361-4773-A081-2C79393E4074}" type="presOf" srcId="{1A49DC2A-AE9F-40CF-9841-4A9590237D89}" destId="{262A0183-B635-4EDD-96DD-6B2D2A89E6D3}" srcOrd="0" destOrd="0" presId="urn:microsoft.com/office/officeart/2005/8/layout/orgChart1"/>
    <dgm:cxn modelId="{9CEF1951-0ED8-4ABA-91D6-99E677AA868D}" type="presOf" srcId="{1E9C9B90-86FE-42B0-9457-DC6643F17DA3}" destId="{F960F605-E4CD-4424-A1D5-26C6E5C3B572}" srcOrd="0" destOrd="0" presId="urn:microsoft.com/office/officeart/2005/8/layout/orgChart1"/>
    <dgm:cxn modelId="{5D515474-79F9-4315-A39D-4843336943B0}" type="presOf" srcId="{85B94FFC-28F3-47A3-9C64-9FBD83344F27}" destId="{9A83C92A-6485-4890-836C-D43EB5ED5361}" srcOrd="1" destOrd="0" presId="urn:microsoft.com/office/officeart/2005/8/layout/orgChart1"/>
    <dgm:cxn modelId="{45107A57-2D70-412B-8F12-3C704A310DDF}" type="presOf" srcId="{FA611262-B4A0-40B2-B792-27A3FA2EE8F8}" destId="{B8C5D4B8-0940-4423-AB8F-8ABBDA238C73}" srcOrd="1" destOrd="0" presId="urn:microsoft.com/office/officeart/2005/8/layout/orgChart1"/>
    <dgm:cxn modelId="{C383E977-21C9-42D9-A8F1-4C348EE9FE2F}" type="presOf" srcId="{18CDFBC3-FA08-4852-BACD-823F0A04F79B}" destId="{4C92375C-05F5-44D9-B20E-897E3595C0E2}" srcOrd="0" destOrd="0" presId="urn:microsoft.com/office/officeart/2005/8/layout/orgChart1"/>
    <dgm:cxn modelId="{0C0F1A58-A08A-4E6A-B798-1EB8F702779C}" type="presOf" srcId="{5165513A-7B74-4D55-A0D0-E28FE3E8C38B}" destId="{183A9652-354E-4C7C-9E6A-DA9905B4AB68}" srcOrd="1" destOrd="0" presId="urn:microsoft.com/office/officeart/2005/8/layout/orgChart1"/>
    <dgm:cxn modelId="{C2868F79-041A-4343-B6BD-C3414B58FBF6}" type="presOf" srcId="{A5872195-D367-4432-8A77-A2A39ED5A996}" destId="{F47E43EF-7BF9-4B9D-B0FB-E47B98A45D1F}" srcOrd="0" destOrd="0" presId="urn:microsoft.com/office/officeart/2005/8/layout/orgChart1"/>
    <dgm:cxn modelId="{E8D6F27B-4D31-4BDD-B105-6CC71B1FD811}" type="presOf" srcId="{36BDC27D-0DE2-4F1A-8240-6509478B429F}" destId="{C0B8EBA2-AC29-4E12-BFB1-737746B265F8}" srcOrd="0" destOrd="0" presId="urn:microsoft.com/office/officeart/2005/8/layout/orgChart1"/>
    <dgm:cxn modelId="{3657177F-2389-4757-997B-45F06B4F5299}" type="presOf" srcId="{1A49DC2A-AE9F-40CF-9841-4A9590237D89}" destId="{8E04E14F-00CB-41E0-8FD5-73FF1AAFFEEB}" srcOrd="1" destOrd="0" presId="urn:microsoft.com/office/officeart/2005/8/layout/orgChart1"/>
    <dgm:cxn modelId="{F1D9D283-EA48-4F98-9837-632FA471F8CB}" type="presOf" srcId="{5165513A-7B74-4D55-A0D0-E28FE3E8C38B}" destId="{96F8C2FF-6EC1-4D44-B040-F4150FD852DE}" srcOrd="0" destOrd="0" presId="urn:microsoft.com/office/officeart/2005/8/layout/orgChart1"/>
    <dgm:cxn modelId="{D68B948A-D2D3-4538-8150-A5FF226D50AD}" type="presOf" srcId="{1F9FA63C-2580-44D9-8F35-77A0F3199B9A}" destId="{6BE2CFB4-7D11-4973-A19B-260A6A2A1A01}" srcOrd="0" destOrd="0" presId="urn:microsoft.com/office/officeart/2005/8/layout/orgChart1"/>
    <dgm:cxn modelId="{BF16129F-04B2-4EF5-9DDD-C0B2E0BDA725}" type="presOf" srcId="{9825C1B3-9A0E-466B-AD9F-FA21DF18EA30}" destId="{241FE83F-EB5D-40E7-BAF1-2FD1952EEB7B}" srcOrd="0" destOrd="0" presId="urn:microsoft.com/office/officeart/2005/8/layout/orgChart1"/>
    <dgm:cxn modelId="{1FCA52AD-C61E-4EFA-806E-B8023156E3F6}" srcId="{36BDC27D-0DE2-4F1A-8240-6509478B429F}" destId="{EC5C07DF-3228-4CB8-8D68-E6DF46B6428C}" srcOrd="1" destOrd="0" parTransId="{86B4D3FD-5404-4505-88C3-7DD31040E270}" sibTransId="{F4CF78D3-73E3-4831-B66F-AB53B72A8025}"/>
    <dgm:cxn modelId="{F0B397B2-1F92-4810-B547-E084B60676AD}" type="presOf" srcId="{CA976411-E59A-4B58-82AB-A4C243841B67}" destId="{2802F234-5255-49C8-AB0A-3D58B3C981FC}" srcOrd="0" destOrd="0" presId="urn:microsoft.com/office/officeart/2005/8/layout/orgChart1"/>
    <dgm:cxn modelId="{050386BD-839B-42D5-86F0-3B0E66F38201}" type="presOf" srcId="{1A15A11F-BE27-483F-B995-8D674C8AA2CE}" destId="{DDDB1447-2976-41B8-B0B1-270B7040CAF1}" srcOrd="0" destOrd="0" presId="urn:microsoft.com/office/officeart/2005/8/layout/orgChart1"/>
    <dgm:cxn modelId="{3D243CBF-99FE-48AC-A5C3-E01BD82F10F8}" type="presOf" srcId="{1E9C9B90-86FE-42B0-9457-DC6643F17DA3}" destId="{A82E9148-B52D-4CA2-8A39-B2DC26D44FFE}" srcOrd="1" destOrd="0" presId="urn:microsoft.com/office/officeart/2005/8/layout/orgChart1"/>
    <dgm:cxn modelId="{665F02C9-D15D-4F05-8273-121990E6C0B5}" srcId="{1E9C9B90-86FE-42B0-9457-DC6643F17DA3}" destId="{9825C1B3-9A0E-466B-AD9F-FA21DF18EA30}" srcOrd="2" destOrd="0" parTransId="{A5872195-D367-4432-8A77-A2A39ED5A996}" sibTransId="{BDC45E77-8DA0-40D2-8EE1-A795D1674F33}"/>
    <dgm:cxn modelId="{1720BAD7-8122-4A11-8940-519917E7E21C}" type="presOf" srcId="{EC5C07DF-3228-4CB8-8D68-E6DF46B6428C}" destId="{49AF0A6B-1446-485C-BC84-081035CAFF76}" srcOrd="1" destOrd="0" presId="urn:microsoft.com/office/officeart/2005/8/layout/orgChart1"/>
    <dgm:cxn modelId="{4D10B5D8-97B1-4001-8052-4883AC05BCC7}" srcId="{9825C1B3-9A0E-466B-AD9F-FA21DF18EA30}" destId="{1A49DC2A-AE9F-40CF-9841-4A9590237D89}" srcOrd="1" destOrd="0" parTransId="{1F9FA63C-2580-44D9-8F35-77A0F3199B9A}" sibTransId="{93007883-C01C-497A-BBE7-9FC88E3AEB9E}"/>
    <dgm:cxn modelId="{98A618DF-A3BD-4F70-953A-C6DA8921E166}" type="presOf" srcId="{42612F6E-3CCE-45D5-B663-EA09B801803D}" destId="{18DCD636-0742-4755-9FA9-F72C6BD90D47}" srcOrd="0" destOrd="0" presId="urn:microsoft.com/office/officeart/2005/8/layout/orgChart1"/>
    <dgm:cxn modelId="{400633EE-FAF9-498E-A308-B69931E66DA9}" type="presOf" srcId="{ED43BE0C-520E-4FBF-B922-BEB4A01E259D}" destId="{B3A9C427-5918-49F6-89A5-AA0AF78C426C}" srcOrd="0" destOrd="0" presId="urn:microsoft.com/office/officeart/2005/8/layout/orgChart1"/>
    <dgm:cxn modelId="{049DDCEE-9370-42FD-B503-B3734304497C}" srcId="{9825C1B3-9A0E-466B-AD9F-FA21DF18EA30}" destId="{18CDFBC3-FA08-4852-BACD-823F0A04F79B}" srcOrd="2" destOrd="0" parTransId="{382D544A-C3C8-43C1-B938-0FB5C144CECF}" sibTransId="{F74F168B-A82E-405E-9AC4-BD121E9818CA}"/>
    <dgm:cxn modelId="{163A75F1-2ED8-4ACF-8156-9D391322D789}" type="presOf" srcId="{9825C1B3-9A0E-466B-AD9F-FA21DF18EA30}" destId="{CF145D31-5255-4034-89D4-06EF0F2FE8AE}" srcOrd="1" destOrd="0" presId="urn:microsoft.com/office/officeart/2005/8/layout/orgChart1"/>
    <dgm:cxn modelId="{AFFFA2FA-B468-4E7B-AC9B-3B2AD8618506}" type="presOf" srcId="{36BDC27D-0DE2-4F1A-8240-6509478B429F}" destId="{9B84DB2F-8D2C-4604-8D6A-030AA72BEA51}" srcOrd="1" destOrd="0" presId="urn:microsoft.com/office/officeart/2005/8/layout/orgChart1"/>
    <dgm:cxn modelId="{A33C560C-0E20-4C67-A328-569C1793C43F}" type="presParOf" srcId="{D9A3BA67-2324-4198-AC44-12DA01DA2899}" destId="{0C0AE7AC-7328-42D7-BA60-1EBF412578EF}" srcOrd="0" destOrd="0" presId="urn:microsoft.com/office/officeart/2005/8/layout/orgChart1"/>
    <dgm:cxn modelId="{01ECDF61-06AF-49B9-871A-943ED17E043B}" type="presParOf" srcId="{0C0AE7AC-7328-42D7-BA60-1EBF412578EF}" destId="{22F156FC-4CE7-4A5F-985F-FA7160E1274A}" srcOrd="0" destOrd="0" presId="urn:microsoft.com/office/officeart/2005/8/layout/orgChart1"/>
    <dgm:cxn modelId="{8D5FCFD0-2CDC-426F-A573-465FD7C73CB3}" type="presParOf" srcId="{22F156FC-4CE7-4A5F-985F-FA7160E1274A}" destId="{F960F605-E4CD-4424-A1D5-26C6E5C3B572}" srcOrd="0" destOrd="0" presId="urn:microsoft.com/office/officeart/2005/8/layout/orgChart1"/>
    <dgm:cxn modelId="{215594C0-BB4A-4365-9219-C7B9CB2C0E4B}" type="presParOf" srcId="{22F156FC-4CE7-4A5F-985F-FA7160E1274A}" destId="{A82E9148-B52D-4CA2-8A39-B2DC26D44FFE}" srcOrd="1" destOrd="0" presId="urn:microsoft.com/office/officeart/2005/8/layout/orgChart1"/>
    <dgm:cxn modelId="{9F7B97CD-8466-4A2A-84DC-550DE5FE82B3}" type="presParOf" srcId="{0C0AE7AC-7328-42D7-BA60-1EBF412578EF}" destId="{132B45B5-882D-40DF-9F21-72BE2C38DDDB}" srcOrd="1" destOrd="0" presId="urn:microsoft.com/office/officeart/2005/8/layout/orgChart1"/>
    <dgm:cxn modelId="{D641A770-C4E3-473D-B282-A59D3FAC4EBB}" type="presParOf" srcId="{132B45B5-882D-40DF-9F21-72BE2C38DDDB}" destId="{2802F234-5255-49C8-AB0A-3D58B3C981FC}" srcOrd="0" destOrd="0" presId="urn:microsoft.com/office/officeart/2005/8/layout/orgChart1"/>
    <dgm:cxn modelId="{1667A043-3975-4B10-800A-792C7F41AC69}" type="presParOf" srcId="{132B45B5-882D-40DF-9F21-72BE2C38DDDB}" destId="{A9823A88-DC49-4312-BBC8-DAF97C984962}" srcOrd="1" destOrd="0" presId="urn:microsoft.com/office/officeart/2005/8/layout/orgChart1"/>
    <dgm:cxn modelId="{7D8ECC4B-4CF9-4739-A978-E7C6F53E0DC0}" type="presParOf" srcId="{A9823A88-DC49-4312-BBC8-DAF97C984962}" destId="{D8D1FBA0-6ED7-4C50-9ED7-DD44A6B8BC24}" srcOrd="0" destOrd="0" presId="urn:microsoft.com/office/officeart/2005/8/layout/orgChart1"/>
    <dgm:cxn modelId="{3F603C02-A7D9-4429-BC51-809DD0A5C4A2}" type="presParOf" srcId="{D8D1FBA0-6ED7-4C50-9ED7-DD44A6B8BC24}" destId="{AF81FE21-B01B-444C-AF65-0781D9455F7D}" srcOrd="0" destOrd="0" presId="urn:microsoft.com/office/officeart/2005/8/layout/orgChart1"/>
    <dgm:cxn modelId="{FC025CCD-D840-41A5-9F22-8ED3D935ED19}" type="presParOf" srcId="{D8D1FBA0-6ED7-4C50-9ED7-DD44A6B8BC24}" destId="{B8C5D4B8-0940-4423-AB8F-8ABBDA238C73}" srcOrd="1" destOrd="0" presId="urn:microsoft.com/office/officeart/2005/8/layout/orgChart1"/>
    <dgm:cxn modelId="{1A1FD34C-005F-425A-A345-A19F944D6D1D}" type="presParOf" srcId="{A9823A88-DC49-4312-BBC8-DAF97C984962}" destId="{A1476534-88C6-4617-ABAB-44267FD56FE5}" srcOrd="1" destOrd="0" presId="urn:microsoft.com/office/officeart/2005/8/layout/orgChart1"/>
    <dgm:cxn modelId="{4C44E9BA-3EDC-44CC-98A4-8BFF9181AB73}" type="presParOf" srcId="{A9823A88-DC49-4312-BBC8-DAF97C984962}" destId="{3B3651CB-56E3-4A4B-8FFE-5BC17C277EF0}" srcOrd="2" destOrd="0" presId="urn:microsoft.com/office/officeart/2005/8/layout/orgChart1"/>
    <dgm:cxn modelId="{6C7521A2-96C2-4689-8EF5-447E7F313DAD}" type="presParOf" srcId="{132B45B5-882D-40DF-9F21-72BE2C38DDDB}" destId="{ED356332-27F7-4614-9827-5C53746FF0E6}" srcOrd="2" destOrd="0" presId="urn:microsoft.com/office/officeart/2005/8/layout/orgChart1"/>
    <dgm:cxn modelId="{8C8A2A10-B075-40FF-8F52-E1A18633405D}" type="presParOf" srcId="{132B45B5-882D-40DF-9F21-72BE2C38DDDB}" destId="{1014475A-8D75-490A-A153-BAA1821B18B7}" srcOrd="3" destOrd="0" presId="urn:microsoft.com/office/officeart/2005/8/layout/orgChart1"/>
    <dgm:cxn modelId="{0E1D2FB9-81D1-42B9-82EF-236BFCBDEAC3}" type="presParOf" srcId="{1014475A-8D75-490A-A153-BAA1821B18B7}" destId="{BE957828-4821-4F6E-8371-527FA8059541}" srcOrd="0" destOrd="0" presId="urn:microsoft.com/office/officeart/2005/8/layout/orgChart1"/>
    <dgm:cxn modelId="{4EC85F1F-2C0D-42E1-955D-01FEB47D5CD3}" type="presParOf" srcId="{BE957828-4821-4F6E-8371-527FA8059541}" destId="{C0B8EBA2-AC29-4E12-BFB1-737746B265F8}" srcOrd="0" destOrd="0" presId="urn:microsoft.com/office/officeart/2005/8/layout/orgChart1"/>
    <dgm:cxn modelId="{20B07B8C-368A-41D1-8967-2D2AA1E90BF4}" type="presParOf" srcId="{BE957828-4821-4F6E-8371-527FA8059541}" destId="{9B84DB2F-8D2C-4604-8D6A-030AA72BEA51}" srcOrd="1" destOrd="0" presId="urn:microsoft.com/office/officeart/2005/8/layout/orgChart1"/>
    <dgm:cxn modelId="{2C045983-F730-404E-AB81-8F1B39962E18}" type="presParOf" srcId="{1014475A-8D75-490A-A153-BAA1821B18B7}" destId="{43D75A20-B620-4197-865F-CEB9392F7AB7}" srcOrd="1" destOrd="0" presId="urn:microsoft.com/office/officeart/2005/8/layout/orgChart1"/>
    <dgm:cxn modelId="{104CD17A-191B-41E5-B0F9-0EDF2FD6F18A}" type="presParOf" srcId="{43D75A20-B620-4197-865F-CEB9392F7AB7}" destId="{B3A9C427-5918-49F6-89A5-AA0AF78C426C}" srcOrd="0" destOrd="0" presId="urn:microsoft.com/office/officeart/2005/8/layout/orgChart1"/>
    <dgm:cxn modelId="{7D14E3A4-88D1-40A0-8722-E540502639C9}" type="presParOf" srcId="{43D75A20-B620-4197-865F-CEB9392F7AB7}" destId="{B391057A-DAA8-4AB7-8A49-1DAD200439C4}" srcOrd="1" destOrd="0" presId="urn:microsoft.com/office/officeart/2005/8/layout/orgChart1"/>
    <dgm:cxn modelId="{18911DF4-D91E-4579-9D53-6A594F78B02A}" type="presParOf" srcId="{B391057A-DAA8-4AB7-8A49-1DAD200439C4}" destId="{2DA00154-F668-4286-B5DC-D44297E58F6C}" srcOrd="0" destOrd="0" presId="urn:microsoft.com/office/officeart/2005/8/layout/orgChart1"/>
    <dgm:cxn modelId="{E965F85E-F8D4-487B-9EC5-D6C76A63E342}" type="presParOf" srcId="{2DA00154-F668-4286-B5DC-D44297E58F6C}" destId="{5D54911F-B808-4690-B119-8DE6DC2CE2CB}" srcOrd="0" destOrd="0" presId="urn:microsoft.com/office/officeart/2005/8/layout/orgChart1"/>
    <dgm:cxn modelId="{4F419C39-088F-4BE1-ADD4-001C06724BDB}" type="presParOf" srcId="{2DA00154-F668-4286-B5DC-D44297E58F6C}" destId="{9A83C92A-6485-4890-836C-D43EB5ED5361}" srcOrd="1" destOrd="0" presId="urn:microsoft.com/office/officeart/2005/8/layout/orgChart1"/>
    <dgm:cxn modelId="{370586EB-00E3-4342-A937-9AD915E592C7}" type="presParOf" srcId="{B391057A-DAA8-4AB7-8A49-1DAD200439C4}" destId="{AD380195-A04C-4A54-87C8-73CEAE041221}" srcOrd="1" destOrd="0" presId="urn:microsoft.com/office/officeart/2005/8/layout/orgChart1"/>
    <dgm:cxn modelId="{9334F5DF-71D8-4895-9B20-EC1D35F3994B}" type="presParOf" srcId="{B391057A-DAA8-4AB7-8A49-1DAD200439C4}" destId="{D55DF861-1967-4CAF-8790-55D2710B814B}" srcOrd="2" destOrd="0" presId="urn:microsoft.com/office/officeart/2005/8/layout/orgChart1"/>
    <dgm:cxn modelId="{25D536DC-AF68-4AF3-A4DB-A1AC35DDE097}" type="presParOf" srcId="{43D75A20-B620-4197-865F-CEB9392F7AB7}" destId="{1B00967A-0180-4F4B-878B-B23FE09B703E}" srcOrd="2" destOrd="0" presId="urn:microsoft.com/office/officeart/2005/8/layout/orgChart1"/>
    <dgm:cxn modelId="{7540819E-B030-40E0-9EFD-F49D3EBF1082}" type="presParOf" srcId="{43D75A20-B620-4197-865F-CEB9392F7AB7}" destId="{25C234B0-51CB-4092-80A3-76C75FE41EFA}" srcOrd="3" destOrd="0" presId="urn:microsoft.com/office/officeart/2005/8/layout/orgChart1"/>
    <dgm:cxn modelId="{07CA65DB-F81B-41D7-B05E-D6B5AF6D0378}" type="presParOf" srcId="{25C234B0-51CB-4092-80A3-76C75FE41EFA}" destId="{24FCA2B8-6E9B-4161-9873-DF3FF5E053F1}" srcOrd="0" destOrd="0" presId="urn:microsoft.com/office/officeart/2005/8/layout/orgChart1"/>
    <dgm:cxn modelId="{6FBA3024-BECB-41A6-8073-C435214C732E}" type="presParOf" srcId="{24FCA2B8-6E9B-4161-9873-DF3FF5E053F1}" destId="{2273C39C-6D35-4598-9395-9A0E82E661A9}" srcOrd="0" destOrd="0" presId="urn:microsoft.com/office/officeart/2005/8/layout/orgChart1"/>
    <dgm:cxn modelId="{27F34BB7-B519-4FB8-9084-8825EFB37EEB}" type="presParOf" srcId="{24FCA2B8-6E9B-4161-9873-DF3FF5E053F1}" destId="{49AF0A6B-1446-485C-BC84-081035CAFF76}" srcOrd="1" destOrd="0" presId="urn:microsoft.com/office/officeart/2005/8/layout/orgChart1"/>
    <dgm:cxn modelId="{AB902577-E1F4-4B80-A528-DFF07A36C9E3}" type="presParOf" srcId="{25C234B0-51CB-4092-80A3-76C75FE41EFA}" destId="{570506AF-4AA1-49C1-A032-58934F05FE8E}" srcOrd="1" destOrd="0" presId="urn:microsoft.com/office/officeart/2005/8/layout/orgChart1"/>
    <dgm:cxn modelId="{E43DF86C-D26B-49DF-B915-01406DE4192C}" type="presParOf" srcId="{25C234B0-51CB-4092-80A3-76C75FE41EFA}" destId="{DF873091-1252-420B-9B68-F62C6816D2FD}" srcOrd="2" destOrd="0" presId="urn:microsoft.com/office/officeart/2005/8/layout/orgChart1"/>
    <dgm:cxn modelId="{F7B33199-7EA6-4B2D-A8B2-A629A54EA1F9}" type="presParOf" srcId="{43D75A20-B620-4197-865F-CEB9392F7AB7}" destId="{18DCD636-0742-4755-9FA9-F72C6BD90D47}" srcOrd="4" destOrd="0" presId="urn:microsoft.com/office/officeart/2005/8/layout/orgChart1"/>
    <dgm:cxn modelId="{07447273-2B11-4F2B-9D5C-A9BD3E2C79BA}" type="presParOf" srcId="{43D75A20-B620-4197-865F-CEB9392F7AB7}" destId="{F4BEC517-5A71-453D-9B82-6F840256931A}" srcOrd="5" destOrd="0" presId="urn:microsoft.com/office/officeart/2005/8/layout/orgChart1"/>
    <dgm:cxn modelId="{CAEE3580-C799-497E-B7FD-558F17E6FF51}" type="presParOf" srcId="{F4BEC517-5A71-453D-9B82-6F840256931A}" destId="{1E1047AA-70B3-44EC-A4D0-E69E76EBD0BD}" srcOrd="0" destOrd="0" presId="urn:microsoft.com/office/officeart/2005/8/layout/orgChart1"/>
    <dgm:cxn modelId="{6AB4787F-FA57-4A8B-A907-0132F4312016}" type="presParOf" srcId="{1E1047AA-70B3-44EC-A4D0-E69E76EBD0BD}" destId="{96F8C2FF-6EC1-4D44-B040-F4150FD852DE}" srcOrd="0" destOrd="0" presId="urn:microsoft.com/office/officeart/2005/8/layout/orgChart1"/>
    <dgm:cxn modelId="{B4BD9B11-ABEF-4034-8437-3ED11B8A0E1D}" type="presParOf" srcId="{1E1047AA-70B3-44EC-A4D0-E69E76EBD0BD}" destId="{183A9652-354E-4C7C-9E6A-DA9905B4AB68}" srcOrd="1" destOrd="0" presId="urn:microsoft.com/office/officeart/2005/8/layout/orgChart1"/>
    <dgm:cxn modelId="{96E0802B-4896-4366-BDB5-D52EF7599026}" type="presParOf" srcId="{F4BEC517-5A71-453D-9B82-6F840256931A}" destId="{6377EEBD-3820-45B7-95E0-76F4BEEBF619}" srcOrd="1" destOrd="0" presId="urn:microsoft.com/office/officeart/2005/8/layout/orgChart1"/>
    <dgm:cxn modelId="{AFF29333-1399-4ECC-803C-AC7236F9CDB0}" type="presParOf" srcId="{F4BEC517-5A71-453D-9B82-6F840256931A}" destId="{ED8CC052-F5F8-4EA5-95F4-5D46F5AA2818}" srcOrd="2" destOrd="0" presId="urn:microsoft.com/office/officeart/2005/8/layout/orgChart1"/>
    <dgm:cxn modelId="{7CB5E39E-47BF-4CFC-9B9D-071827A5ADE3}" type="presParOf" srcId="{1014475A-8D75-490A-A153-BAA1821B18B7}" destId="{0098825F-AA44-47CC-A902-09A712F053F7}" srcOrd="2" destOrd="0" presId="urn:microsoft.com/office/officeart/2005/8/layout/orgChart1"/>
    <dgm:cxn modelId="{32CABAFE-9BBE-426C-9C25-376932083806}" type="presParOf" srcId="{132B45B5-882D-40DF-9F21-72BE2C38DDDB}" destId="{F47E43EF-7BF9-4B9D-B0FB-E47B98A45D1F}" srcOrd="4" destOrd="0" presId="urn:microsoft.com/office/officeart/2005/8/layout/orgChart1"/>
    <dgm:cxn modelId="{A91014F2-F29B-49BD-A08E-6C981589D66D}" type="presParOf" srcId="{132B45B5-882D-40DF-9F21-72BE2C38DDDB}" destId="{100893B2-B423-4E6E-A9FA-E1FCDB7E6BC8}" srcOrd="5" destOrd="0" presId="urn:microsoft.com/office/officeart/2005/8/layout/orgChart1"/>
    <dgm:cxn modelId="{2720B29D-7D64-44C1-AA17-C3C9E014A68A}" type="presParOf" srcId="{100893B2-B423-4E6E-A9FA-E1FCDB7E6BC8}" destId="{C95B031C-7488-4ACF-9F49-38361C14BE7D}" srcOrd="0" destOrd="0" presId="urn:microsoft.com/office/officeart/2005/8/layout/orgChart1"/>
    <dgm:cxn modelId="{9CE37FFE-8EEF-408E-9EB6-BE0D2A86AFDA}" type="presParOf" srcId="{C95B031C-7488-4ACF-9F49-38361C14BE7D}" destId="{241FE83F-EB5D-40E7-BAF1-2FD1952EEB7B}" srcOrd="0" destOrd="0" presId="urn:microsoft.com/office/officeart/2005/8/layout/orgChart1"/>
    <dgm:cxn modelId="{DA89D993-70CB-43DE-9DDA-72320570508D}" type="presParOf" srcId="{C95B031C-7488-4ACF-9F49-38361C14BE7D}" destId="{CF145D31-5255-4034-89D4-06EF0F2FE8AE}" srcOrd="1" destOrd="0" presId="urn:microsoft.com/office/officeart/2005/8/layout/orgChart1"/>
    <dgm:cxn modelId="{66300EB8-B265-41E6-B01F-29DF7D921CF6}" type="presParOf" srcId="{100893B2-B423-4E6E-A9FA-E1FCDB7E6BC8}" destId="{5DBFF323-4187-42D7-8CCB-22AC3C1DFA3D}" srcOrd="1" destOrd="0" presId="urn:microsoft.com/office/officeart/2005/8/layout/orgChart1"/>
    <dgm:cxn modelId="{5D6C8CFE-943B-4D13-B306-10B122C3513F}" type="presParOf" srcId="{5DBFF323-4187-42D7-8CCB-22AC3C1DFA3D}" destId="{DDDB1447-2976-41B8-B0B1-270B7040CAF1}" srcOrd="0" destOrd="0" presId="urn:microsoft.com/office/officeart/2005/8/layout/orgChart1"/>
    <dgm:cxn modelId="{64BED8B0-4D4C-4AA9-A0C6-96AD71984560}" type="presParOf" srcId="{5DBFF323-4187-42D7-8CCB-22AC3C1DFA3D}" destId="{26D40A04-6AED-416A-9A34-3CDE50B5DAC8}" srcOrd="1" destOrd="0" presId="urn:microsoft.com/office/officeart/2005/8/layout/orgChart1"/>
    <dgm:cxn modelId="{CBCDB119-308A-4118-8E4B-DDB9C25114A6}" type="presParOf" srcId="{26D40A04-6AED-416A-9A34-3CDE50B5DAC8}" destId="{40420646-DAB7-4B21-A43F-72D2774D0FE4}" srcOrd="0" destOrd="0" presId="urn:microsoft.com/office/officeart/2005/8/layout/orgChart1"/>
    <dgm:cxn modelId="{E8DF31C3-ED45-4421-88FA-E7F9EEE4127B}" type="presParOf" srcId="{40420646-DAB7-4B21-A43F-72D2774D0FE4}" destId="{30E49412-5311-4108-AF30-58FE6579B6DB}" srcOrd="0" destOrd="0" presId="urn:microsoft.com/office/officeart/2005/8/layout/orgChart1"/>
    <dgm:cxn modelId="{F1449026-42F6-4E39-8D54-5F1629F4C697}" type="presParOf" srcId="{40420646-DAB7-4B21-A43F-72D2774D0FE4}" destId="{5A60CBB5-FBD7-4A2C-900A-9388D58A0520}" srcOrd="1" destOrd="0" presId="urn:microsoft.com/office/officeart/2005/8/layout/orgChart1"/>
    <dgm:cxn modelId="{646381D2-2986-46AA-919E-90A9BD1E21F9}" type="presParOf" srcId="{26D40A04-6AED-416A-9A34-3CDE50B5DAC8}" destId="{6EB49AA9-9E3F-4066-9143-4E8E71F6B625}" srcOrd="1" destOrd="0" presId="urn:microsoft.com/office/officeart/2005/8/layout/orgChart1"/>
    <dgm:cxn modelId="{62C07B8B-47FC-4421-BB71-D626E2BF62F3}" type="presParOf" srcId="{26D40A04-6AED-416A-9A34-3CDE50B5DAC8}" destId="{FBAB0C41-21E9-4931-B8E8-A64772F7314C}" srcOrd="2" destOrd="0" presId="urn:microsoft.com/office/officeart/2005/8/layout/orgChart1"/>
    <dgm:cxn modelId="{4B1366A6-4D52-4219-812A-F4DD35E4196C}" type="presParOf" srcId="{5DBFF323-4187-42D7-8CCB-22AC3C1DFA3D}" destId="{6BE2CFB4-7D11-4973-A19B-260A6A2A1A01}" srcOrd="2" destOrd="0" presId="urn:microsoft.com/office/officeart/2005/8/layout/orgChart1"/>
    <dgm:cxn modelId="{3E39D6BB-4CD6-448C-B907-CDE0922B1C19}" type="presParOf" srcId="{5DBFF323-4187-42D7-8CCB-22AC3C1DFA3D}" destId="{C3FF429C-85D8-4446-8136-D76386284A3B}" srcOrd="3" destOrd="0" presId="urn:microsoft.com/office/officeart/2005/8/layout/orgChart1"/>
    <dgm:cxn modelId="{FA77D376-D9AC-42B1-89A8-E540C70905C6}" type="presParOf" srcId="{C3FF429C-85D8-4446-8136-D76386284A3B}" destId="{BF4E889A-9ED3-4119-ADAA-5681852069D8}" srcOrd="0" destOrd="0" presId="urn:microsoft.com/office/officeart/2005/8/layout/orgChart1"/>
    <dgm:cxn modelId="{58D1FEFA-FA6C-4D00-9FB7-1627D7318D1F}" type="presParOf" srcId="{BF4E889A-9ED3-4119-ADAA-5681852069D8}" destId="{262A0183-B635-4EDD-96DD-6B2D2A89E6D3}" srcOrd="0" destOrd="0" presId="urn:microsoft.com/office/officeart/2005/8/layout/orgChart1"/>
    <dgm:cxn modelId="{24077B84-3AF1-49F0-9416-21738C7E2DE3}" type="presParOf" srcId="{BF4E889A-9ED3-4119-ADAA-5681852069D8}" destId="{8E04E14F-00CB-41E0-8FD5-73FF1AAFFEEB}" srcOrd="1" destOrd="0" presId="urn:microsoft.com/office/officeart/2005/8/layout/orgChart1"/>
    <dgm:cxn modelId="{E2917872-F53A-402C-B010-11C3EC7E1027}" type="presParOf" srcId="{C3FF429C-85D8-4446-8136-D76386284A3B}" destId="{571F2C2A-6F34-48A0-8AAC-724A398E5AB2}" srcOrd="1" destOrd="0" presId="urn:microsoft.com/office/officeart/2005/8/layout/orgChart1"/>
    <dgm:cxn modelId="{C4817978-E639-4B7C-AE41-0E0EB72E8553}" type="presParOf" srcId="{C3FF429C-85D8-4446-8136-D76386284A3B}" destId="{DC5E9E0D-69AD-4293-989A-94E2846209BB}" srcOrd="2" destOrd="0" presId="urn:microsoft.com/office/officeart/2005/8/layout/orgChart1"/>
    <dgm:cxn modelId="{3CD4F9DE-B888-41A2-BEB9-17A01FF8E19A}" type="presParOf" srcId="{5DBFF323-4187-42D7-8CCB-22AC3C1DFA3D}" destId="{07BF7EFA-15B8-4A1A-9FC0-28A517D86F13}" srcOrd="4" destOrd="0" presId="urn:microsoft.com/office/officeart/2005/8/layout/orgChart1"/>
    <dgm:cxn modelId="{6EE1E0E2-5DEF-492D-A4BB-D8BB1B418393}" type="presParOf" srcId="{5DBFF323-4187-42D7-8CCB-22AC3C1DFA3D}" destId="{D7D80470-3D02-4AD5-AA6B-8833B8131E6B}" srcOrd="5" destOrd="0" presId="urn:microsoft.com/office/officeart/2005/8/layout/orgChart1"/>
    <dgm:cxn modelId="{53394D4F-A078-43AE-95C9-90150018A5E8}" type="presParOf" srcId="{D7D80470-3D02-4AD5-AA6B-8833B8131E6B}" destId="{6CF082B1-EF71-4106-9DC7-A7802680D457}" srcOrd="0" destOrd="0" presId="urn:microsoft.com/office/officeart/2005/8/layout/orgChart1"/>
    <dgm:cxn modelId="{E83CD542-D559-4F79-A288-A313EDA649D3}" type="presParOf" srcId="{6CF082B1-EF71-4106-9DC7-A7802680D457}" destId="{4C92375C-05F5-44D9-B20E-897E3595C0E2}" srcOrd="0" destOrd="0" presId="urn:microsoft.com/office/officeart/2005/8/layout/orgChart1"/>
    <dgm:cxn modelId="{9CA1581B-2A42-42FE-822B-516909764A06}" type="presParOf" srcId="{6CF082B1-EF71-4106-9DC7-A7802680D457}" destId="{73E618D3-7280-415E-AF09-6B9408D266A3}" srcOrd="1" destOrd="0" presId="urn:microsoft.com/office/officeart/2005/8/layout/orgChart1"/>
    <dgm:cxn modelId="{5ACCF94C-5730-4E12-A69C-0197965DC286}" type="presParOf" srcId="{D7D80470-3D02-4AD5-AA6B-8833B8131E6B}" destId="{1DC83BD7-DEFE-4CFE-AD61-E71E4F739B84}" srcOrd="1" destOrd="0" presId="urn:microsoft.com/office/officeart/2005/8/layout/orgChart1"/>
    <dgm:cxn modelId="{2540C52B-2D7E-4D90-AF5F-8878BECD70A3}" type="presParOf" srcId="{D7D80470-3D02-4AD5-AA6B-8833B8131E6B}" destId="{25EA797B-CAA4-40FE-809C-D1CB67F6ECE9}" srcOrd="2" destOrd="0" presId="urn:microsoft.com/office/officeart/2005/8/layout/orgChart1"/>
    <dgm:cxn modelId="{ABAA2A9A-A581-433D-A5C0-75A4A940A9E5}" type="presParOf" srcId="{100893B2-B423-4E6E-A9FA-E1FCDB7E6BC8}" destId="{3A5326F6-3DB0-4987-B728-EA383767105A}" srcOrd="2" destOrd="0" presId="urn:microsoft.com/office/officeart/2005/8/layout/orgChart1"/>
    <dgm:cxn modelId="{0FDD2C9A-28DE-4F7F-A56E-A833E751A20D}" type="presParOf" srcId="{0C0AE7AC-7328-42D7-BA60-1EBF412578EF}" destId="{87606BD8-7212-48EB-806F-B98ED98211B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1ECFCF-2360-415C-A9C9-813721D1127D}"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en-GB"/>
        </a:p>
      </dgm:t>
    </dgm:pt>
    <dgm:pt modelId="{F481B2C4-4E81-4BA1-9EBC-1757A4EC840E}">
      <dgm:prSet phldrT="[Text]"/>
      <dgm:spPr>
        <a:solidFill>
          <a:srgbClr val="C00000"/>
        </a:solidFill>
      </dgm:spPr>
      <dgm:t>
        <a:bodyPr/>
        <a:lstStyle/>
        <a:p>
          <a:r>
            <a:rPr lang="en-GB" dirty="0"/>
            <a:t>Qualified Cavity</a:t>
          </a:r>
        </a:p>
      </dgm:t>
    </dgm:pt>
    <dgm:pt modelId="{783C6488-7E67-434E-A520-B9ED38318FC8}" type="parTrans" cxnId="{7BF7712D-1E8D-441C-ACC4-5248AB8E8797}">
      <dgm:prSet/>
      <dgm:spPr/>
      <dgm:t>
        <a:bodyPr/>
        <a:lstStyle/>
        <a:p>
          <a:endParaRPr lang="en-GB"/>
        </a:p>
      </dgm:t>
    </dgm:pt>
    <dgm:pt modelId="{E8E23508-C9BA-47B2-83DB-4F610C0155F9}" type="sibTrans" cxnId="{7BF7712D-1E8D-441C-ACC4-5248AB8E8797}">
      <dgm:prSet/>
      <dgm:spPr/>
      <dgm:t>
        <a:bodyPr/>
        <a:lstStyle/>
        <a:p>
          <a:endParaRPr lang="en-GB"/>
        </a:p>
      </dgm:t>
    </dgm:pt>
    <dgm:pt modelId="{BF046BD5-5B8D-4851-89A3-9E23E17C778C}">
      <dgm:prSet phldrT="[Text]" custT="1"/>
      <dgm:spPr/>
      <dgm:t>
        <a:bodyPr/>
        <a:lstStyle/>
        <a:p>
          <a:r>
            <a:rPr lang="en-GB" sz="2400" dirty="0"/>
            <a:t>Relates to what area the food or agent reaches.</a:t>
          </a:r>
        </a:p>
      </dgm:t>
    </dgm:pt>
    <dgm:pt modelId="{DBE3AB86-EACE-4267-8273-07213943FD1B}" type="parTrans" cxnId="{7D809751-F69D-4F7D-99EC-15F4E56FC043}">
      <dgm:prSet/>
      <dgm:spPr/>
      <dgm:t>
        <a:bodyPr/>
        <a:lstStyle/>
        <a:p>
          <a:endParaRPr lang="en-GB"/>
        </a:p>
      </dgm:t>
    </dgm:pt>
    <dgm:pt modelId="{946AE81F-960B-47B8-B3DD-1C3F2D428E5E}" type="sibTrans" cxnId="{7D809751-F69D-4F7D-99EC-15F4E56FC043}">
      <dgm:prSet/>
      <dgm:spPr/>
      <dgm:t>
        <a:bodyPr/>
        <a:lstStyle/>
        <a:p>
          <a:endParaRPr lang="en-GB"/>
        </a:p>
      </dgm:t>
    </dgm:pt>
    <dgm:pt modelId="{1F03564A-20F2-441E-885C-A8564EA100B8}">
      <dgm:prSet phldrT="[Text]"/>
      <dgm:spPr/>
      <dgm:t>
        <a:bodyPr/>
        <a:lstStyle/>
        <a:p>
          <a:r>
            <a:rPr lang="it-IT" dirty="0"/>
            <a:t>Qualified  Passage </a:t>
          </a:r>
          <a:endParaRPr lang="en-GB" dirty="0"/>
        </a:p>
      </dgm:t>
    </dgm:pt>
    <dgm:pt modelId="{570376D7-4BDE-4ACE-9182-A420383FB9B9}" type="parTrans" cxnId="{DA8B534F-3609-4057-AB2D-0CD4D7752363}">
      <dgm:prSet/>
      <dgm:spPr/>
      <dgm:t>
        <a:bodyPr/>
        <a:lstStyle/>
        <a:p>
          <a:endParaRPr lang="en-GB"/>
        </a:p>
      </dgm:t>
    </dgm:pt>
    <dgm:pt modelId="{4C712655-A4BE-4E05-B7E1-78B1FD4B21B2}" type="sibTrans" cxnId="{DA8B534F-3609-4057-AB2D-0CD4D7752363}">
      <dgm:prSet/>
      <dgm:spPr/>
      <dgm:t>
        <a:bodyPr/>
        <a:lstStyle/>
        <a:p>
          <a:endParaRPr lang="en-GB"/>
        </a:p>
      </dgm:t>
    </dgm:pt>
    <dgm:pt modelId="{0C21B755-1B5D-431D-B25F-35761E5F0A0A}">
      <dgm:prSet phldrT="[Text]" custT="1"/>
      <dgm:spPr/>
      <dgm:t>
        <a:bodyPr/>
        <a:lstStyle/>
        <a:p>
          <a:r>
            <a:rPr lang="en-GB" sz="1800" kern="1200" dirty="0">
              <a:solidFill>
                <a:prstClr val="black">
                  <a:hueOff val="0"/>
                  <a:satOff val="0"/>
                  <a:lumOff val="0"/>
                  <a:alphaOff val="0"/>
                </a:prstClr>
              </a:solidFill>
              <a:latin typeface="Trebuchet MS" panose="020B0603020202020204"/>
              <a:ea typeface="+mn-ea"/>
              <a:cs typeface="+mn-cs"/>
            </a:rPr>
            <a:t>Pathway that leads to any of the above qualified cavity.</a:t>
          </a:r>
          <a:endParaRPr lang="en-GB" sz="1800" kern="1200" dirty="0"/>
        </a:p>
      </dgm:t>
    </dgm:pt>
    <dgm:pt modelId="{93355EF7-95AE-4EC7-98B1-2FCC9FA00E9C}" type="parTrans" cxnId="{8B2F691A-8B2B-486A-AFC4-4F7277CAB069}">
      <dgm:prSet/>
      <dgm:spPr/>
      <dgm:t>
        <a:bodyPr/>
        <a:lstStyle/>
        <a:p>
          <a:endParaRPr lang="en-GB"/>
        </a:p>
      </dgm:t>
    </dgm:pt>
    <dgm:pt modelId="{82435113-8466-4D64-85B9-435E759609BF}" type="sibTrans" cxnId="{8B2F691A-8B2B-486A-AFC4-4F7277CAB069}">
      <dgm:prSet/>
      <dgm:spPr/>
      <dgm:t>
        <a:bodyPr/>
        <a:lstStyle/>
        <a:p>
          <a:endParaRPr lang="en-GB"/>
        </a:p>
      </dgm:t>
    </dgm:pt>
    <dgm:pt modelId="{A7AC1BF4-7022-4641-B66E-B55ACAB2065D}">
      <dgm:prSet phldrT="[Text]" custT="1"/>
      <dgm:spPr/>
      <dgm:t>
        <a:bodyPr/>
        <a:lstStyle/>
        <a:p>
          <a:pPr>
            <a:buFontTx/>
            <a:buChar char="-"/>
          </a:pPr>
          <a:r>
            <a:rPr lang="en-GB" sz="2400" dirty="0"/>
            <a:t>Throat, stomach, intestines. If food/agent reaches these 3 areas the fast is broken.</a:t>
          </a:r>
        </a:p>
      </dgm:t>
    </dgm:pt>
    <dgm:pt modelId="{7541F247-50A3-4F0D-8B29-81D640DA1328}" type="parTrans" cxnId="{069630C9-AEF1-46A6-9E12-24EDC14C17E5}">
      <dgm:prSet/>
      <dgm:spPr/>
    </dgm:pt>
    <dgm:pt modelId="{5C9F4434-C0B2-498E-8742-7F86E53E42CF}" type="sibTrans" cxnId="{069630C9-AEF1-46A6-9E12-24EDC14C17E5}">
      <dgm:prSet/>
      <dgm:spPr/>
    </dgm:pt>
    <dgm:pt modelId="{A6AC796D-E668-468E-9A8D-B081E353607A}">
      <dgm:prSet phldrT="[Text]" custT="1"/>
      <dgm:spPr/>
      <dgm:t>
        <a:bodyPr/>
        <a:lstStyle/>
        <a:p>
          <a:r>
            <a:rPr lang="en-GB" sz="1800" kern="1200" dirty="0">
              <a:solidFill>
                <a:prstClr val="black">
                  <a:hueOff val="0"/>
                  <a:satOff val="0"/>
                  <a:lumOff val="0"/>
                  <a:alphaOff val="0"/>
                </a:prstClr>
              </a:solidFill>
              <a:latin typeface="Trebuchet MS" panose="020B0603020202020204"/>
              <a:ea typeface="+mn-ea"/>
              <a:cs typeface="+mn-cs"/>
            </a:rPr>
            <a:t>Mouth and nose lead to the throat Anus/rectum lead to the intestines.</a:t>
          </a:r>
          <a:endParaRPr lang="en-GB" sz="1800" kern="1200" dirty="0"/>
        </a:p>
      </dgm:t>
    </dgm:pt>
    <dgm:pt modelId="{D05CF459-1A1F-4FD9-98D5-B77130D0C646}" type="parTrans" cxnId="{86A51302-BEE0-4184-B793-4C1AD60E0027}">
      <dgm:prSet/>
      <dgm:spPr/>
    </dgm:pt>
    <dgm:pt modelId="{AF2F745D-A07C-42D7-94CC-261F5A32A0C8}" type="sibTrans" cxnId="{86A51302-BEE0-4184-B793-4C1AD60E0027}">
      <dgm:prSet/>
      <dgm:spPr/>
    </dgm:pt>
    <dgm:pt modelId="{6B94AB66-9B76-4FBF-B8B9-9539A7207783}">
      <dgm:prSet phldrT="[Text]" custT="1"/>
      <dgm:spPr/>
      <dgm:t>
        <a:bodyPr/>
        <a:lstStyle/>
        <a:p>
          <a:r>
            <a:rPr lang="en-GB" sz="1800" kern="1200" dirty="0">
              <a:solidFill>
                <a:prstClr val="black">
                  <a:hueOff val="0"/>
                  <a:satOff val="0"/>
                  <a:lumOff val="0"/>
                  <a:alphaOff val="0"/>
                </a:prstClr>
              </a:solidFill>
              <a:latin typeface="Trebuchet MS" panose="020B0603020202020204"/>
              <a:ea typeface="+mn-ea"/>
              <a:cs typeface="+mn-cs"/>
            </a:rPr>
            <a:t>Abdominal injury leads to the stomach</a:t>
          </a:r>
          <a:endParaRPr lang="en-GB" sz="1800" kern="1200" dirty="0"/>
        </a:p>
      </dgm:t>
    </dgm:pt>
    <dgm:pt modelId="{3272A7B4-24CB-44DF-B16D-624B0A38B6C9}" type="parTrans" cxnId="{DF0D0FAA-46AE-4244-889D-B58E08B6745F}">
      <dgm:prSet/>
      <dgm:spPr/>
    </dgm:pt>
    <dgm:pt modelId="{83CE2578-CB21-4D49-B6FA-E2CA6C14B6A0}" type="sibTrans" cxnId="{DF0D0FAA-46AE-4244-889D-B58E08B6745F}">
      <dgm:prSet/>
      <dgm:spPr/>
    </dgm:pt>
    <dgm:pt modelId="{90CB4912-5196-4697-89CC-76432C8661F9}" type="pres">
      <dgm:prSet presAssocID="{E31ECFCF-2360-415C-A9C9-813721D1127D}" presName="Name0" presStyleCnt="0">
        <dgm:presLayoutVars>
          <dgm:dir/>
          <dgm:animLvl val="lvl"/>
          <dgm:resizeHandles val="exact"/>
        </dgm:presLayoutVars>
      </dgm:prSet>
      <dgm:spPr/>
    </dgm:pt>
    <dgm:pt modelId="{33FC4950-220A-42D7-BA91-2C2C36EEF895}" type="pres">
      <dgm:prSet presAssocID="{F481B2C4-4E81-4BA1-9EBC-1757A4EC840E}" presName="linNode" presStyleCnt="0"/>
      <dgm:spPr/>
    </dgm:pt>
    <dgm:pt modelId="{D651F72B-2E78-411E-AB79-26567114E8EE}" type="pres">
      <dgm:prSet presAssocID="{F481B2C4-4E81-4BA1-9EBC-1757A4EC840E}" presName="parentText" presStyleLbl="node1" presStyleIdx="0" presStyleCnt="2">
        <dgm:presLayoutVars>
          <dgm:chMax val="1"/>
          <dgm:bulletEnabled val="1"/>
        </dgm:presLayoutVars>
      </dgm:prSet>
      <dgm:spPr/>
    </dgm:pt>
    <dgm:pt modelId="{F1996F71-8622-4F35-BE35-C3AE13FDCE77}" type="pres">
      <dgm:prSet presAssocID="{F481B2C4-4E81-4BA1-9EBC-1757A4EC840E}" presName="descendantText" presStyleLbl="alignAccFollowNode1" presStyleIdx="0" presStyleCnt="2">
        <dgm:presLayoutVars>
          <dgm:bulletEnabled val="1"/>
        </dgm:presLayoutVars>
      </dgm:prSet>
      <dgm:spPr/>
    </dgm:pt>
    <dgm:pt modelId="{E8E944D8-73CF-4240-9641-2BF23B08CE25}" type="pres">
      <dgm:prSet presAssocID="{E8E23508-C9BA-47B2-83DB-4F610C0155F9}" presName="sp" presStyleCnt="0"/>
      <dgm:spPr/>
    </dgm:pt>
    <dgm:pt modelId="{9CA4478E-AB04-4C4A-AFF7-0CDE27BBF25A}" type="pres">
      <dgm:prSet presAssocID="{1F03564A-20F2-441E-885C-A8564EA100B8}" presName="linNode" presStyleCnt="0"/>
      <dgm:spPr/>
    </dgm:pt>
    <dgm:pt modelId="{8552C645-85F4-4414-BCD2-4E0DC5EF7434}" type="pres">
      <dgm:prSet presAssocID="{1F03564A-20F2-441E-885C-A8564EA100B8}" presName="parentText" presStyleLbl="node1" presStyleIdx="1" presStyleCnt="2">
        <dgm:presLayoutVars>
          <dgm:chMax val="1"/>
          <dgm:bulletEnabled val="1"/>
        </dgm:presLayoutVars>
      </dgm:prSet>
      <dgm:spPr/>
    </dgm:pt>
    <dgm:pt modelId="{2307F9F6-3C08-433D-BD45-D8E71E806285}" type="pres">
      <dgm:prSet presAssocID="{1F03564A-20F2-441E-885C-A8564EA100B8}" presName="descendantText" presStyleLbl="alignAccFollowNode1" presStyleIdx="1" presStyleCnt="2">
        <dgm:presLayoutVars>
          <dgm:bulletEnabled val="1"/>
        </dgm:presLayoutVars>
      </dgm:prSet>
      <dgm:spPr/>
    </dgm:pt>
  </dgm:ptLst>
  <dgm:cxnLst>
    <dgm:cxn modelId="{86A51302-BEE0-4184-B793-4C1AD60E0027}" srcId="{1F03564A-20F2-441E-885C-A8564EA100B8}" destId="{A6AC796D-E668-468E-9A8D-B081E353607A}" srcOrd="1" destOrd="0" parTransId="{D05CF459-1A1F-4FD9-98D5-B77130D0C646}" sibTransId="{AF2F745D-A07C-42D7-94CC-261F5A32A0C8}"/>
    <dgm:cxn modelId="{545A3317-D39B-4196-98E8-F0FE8C39001C}" type="presOf" srcId="{BF046BD5-5B8D-4851-89A3-9E23E17C778C}" destId="{F1996F71-8622-4F35-BE35-C3AE13FDCE77}" srcOrd="0" destOrd="0" presId="urn:microsoft.com/office/officeart/2005/8/layout/vList5"/>
    <dgm:cxn modelId="{8B2F691A-8B2B-486A-AFC4-4F7277CAB069}" srcId="{1F03564A-20F2-441E-885C-A8564EA100B8}" destId="{0C21B755-1B5D-431D-B25F-35761E5F0A0A}" srcOrd="0" destOrd="0" parTransId="{93355EF7-95AE-4EC7-98B1-2FCC9FA00E9C}" sibTransId="{82435113-8466-4D64-85B9-435E759609BF}"/>
    <dgm:cxn modelId="{7BF7712D-1E8D-441C-ACC4-5248AB8E8797}" srcId="{E31ECFCF-2360-415C-A9C9-813721D1127D}" destId="{F481B2C4-4E81-4BA1-9EBC-1757A4EC840E}" srcOrd="0" destOrd="0" parTransId="{783C6488-7E67-434E-A520-B9ED38318FC8}" sibTransId="{E8E23508-C9BA-47B2-83DB-4F610C0155F9}"/>
    <dgm:cxn modelId="{0925C22E-6047-462D-8F9F-6B03617545B4}" type="presOf" srcId="{A6AC796D-E668-468E-9A8D-B081E353607A}" destId="{2307F9F6-3C08-433D-BD45-D8E71E806285}" srcOrd="0" destOrd="1" presId="urn:microsoft.com/office/officeart/2005/8/layout/vList5"/>
    <dgm:cxn modelId="{DDEBD164-EF94-41A9-BBDF-1B3931EE6D27}" type="presOf" srcId="{1F03564A-20F2-441E-885C-A8564EA100B8}" destId="{8552C645-85F4-4414-BCD2-4E0DC5EF7434}" srcOrd="0" destOrd="0" presId="urn:microsoft.com/office/officeart/2005/8/layout/vList5"/>
    <dgm:cxn modelId="{DA8B534F-3609-4057-AB2D-0CD4D7752363}" srcId="{E31ECFCF-2360-415C-A9C9-813721D1127D}" destId="{1F03564A-20F2-441E-885C-A8564EA100B8}" srcOrd="1" destOrd="0" parTransId="{570376D7-4BDE-4ACE-9182-A420383FB9B9}" sibTransId="{4C712655-A4BE-4E05-B7E1-78B1FD4B21B2}"/>
    <dgm:cxn modelId="{7D809751-F69D-4F7D-99EC-15F4E56FC043}" srcId="{F481B2C4-4E81-4BA1-9EBC-1757A4EC840E}" destId="{BF046BD5-5B8D-4851-89A3-9E23E17C778C}" srcOrd="0" destOrd="0" parTransId="{DBE3AB86-EACE-4267-8273-07213943FD1B}" sibTransId="{946AE81F-960B-47B8-B3DD-1C3F2D428E5E}"/>
    <dgm:cxn modelId="{4BC78652-FD5F-454B-B988-92718766DD91}" type="presOf" srcId="{A7AC1BF4-7022-4641-B66E-B55ACAB2065D}" destId="{F1996F71-8622-4F35-BE35-C3AE13FDCE77}" srcOrd="0" destOrd="1" presId="urn:microsoft.com/office/officeart/2005/8/layout/vList5"/>
    <dgm:cxn modelId="{6D066A9F-2037-44BC-AB2C-153AB7EC9B9B}" type="presOf" srcId="{E31ECFCF-2360-415C-A9C9-813721D1127D}" destId="{90CB4912-5196-4697-89CC-76432C8661F9}" srcOrd="0" destOrd="0" presId="urn:microsoft.com/office/officeart/2005/8/layout/vList5"/>
    <dgm:cxn modelId="{DF0D0FAA-46AE-4244-889D-B58E08B6745F}" srcId="{1F03564A-20F2-441E-885C-A8564EA100B8}" destId="{6B94AB66-9B76-4FBF-B8B9-9539A7207783}" srcOrd="2" destOrd="0" parTransId="{3272A7B4-24CB-44DF-B16D-624B0A38B6C9}" sibTransId="{83CE2578-CB21-4D49-B6FA-E2CA6C14B6A0}"/>
    <dgm:cxn modelId="{953FBEB5-B254-45FA-89B8-8F2313917383}" type="presOf" srcId="{0C21B755-1B5D-431D-B25F-35761E5F0A0A}" destId="{2307F9F6-3C08-433D-BD45-D8E71E806285}" srcOrd="0" destOrd="0" presId="urn:microsoft.com/office/officeart/2005/8/layout/vList5"/>
    <dgm:cxn modelId="{83E045C8-AB46-4B07-814B-87BD60463B16}" type="presOf" srcId="{6B94AB66-9B76-4FBF-B8B9-9539A7207783}" destId="{2307F9F6-3C08-433D-BD45-D8E71E806285}" srcOrd="0" destOrd="2" presId="urn:microsoft.com/office/officeart/2005/8/layout/vList5"/>
    <dgm:cxn modelId="{9AFF13C9-5633-4312-AA8F-FA8469318C24}" type="presOf" srcId="{F481B2C4-4E81-4BA1-9EBC-1757A4EC840E}" destId="{D651F72B-2E78-411E-AB79-26567114E8EE}" srcOrd="0" destOrd="0" presId="urn:microsoft.com/office/officeart/2005/8/layout/vList5"/>
    <dgm:cxn modelId="{069630C9-AEF1-46A6-9E12-24EDC14C17E5}" srcId="{F481B2C4-4E81-4BA1-9EBC-1757A4EC840E}" destId="{A7AC1BF4-7022-4641-B66E-B55ACAB2065D}" srcOrd="1" destOrd="0" parTransId="{7541F247-50A3-4F0D-8B29-81D640DA1328}" sibTransId="{5C9F4434-C0B2-498E-8742-7F86E53E42CF}"/>
    <dgm:cxn modelId="{1B173CC8-5F72-4987-B11F-8E9F9669662A}" type="presParOf" srcId="{90CB4912-5196-4697-89CC-76432C8661F9}" destId="{33FC4950-220A-42D7-BA91-2C2C36EEF895}" srcOrd="0" destOrd="0" presId="urn:microsoft.com/office/officeart/2005/8/layout/vList5"/>
    <dgm:cxn modelId="{6CA47281-EAB3-450A-9D16-7307739C2966}" type="presParOf" srcId="{33FC4950-220A-42D7-BA91-2C2C36EEF895}" destId="{D651F72B-2E78-411E-AB79-26567114E8EE}" srcOrd="0" destOrd="0" presId="urn:microsoft.com/office/officeart/2005/8/layout/vList5"/>
    <dgm:cxn modelId="{ECEC4091-C022-4DAA-BF5C-7AD7E74ABBA0}" type="presParOf" srcId="{33FC4950-220A-42D7-BA91-2C2C36EEF895}" destId="{F1996F71-8622-4F35-BE35-C3AE13FDCE77}" srcOrd="1" destOrd="0" presId="urn:microsoft.com/office/officeart/2005/8/layout/vList5"/>
    <dgm:cxn modelId="{0BA2716F-734F-47AD-8041-5FC58369752E}" type="presParOf" srcId="{90CB4912-5196-4697-89CC-76432C8661F9}" destId="{E8E944D8-73CF-4240-9641-2BF23B08CE25}" srcOrd="1" destOrd="0" presId="urn:microsoft.com/office/officeart/2005/8/layout/vList5"/>
    <dgm:cxn modelId="{482838A4-8385-4D85-8C64-8B0BA02DACFA}" type="presParOf" srcId="{90CB4912-5196-4697-89CC-76432C8661F9}" destId="{9CA4478E-AB04-4C4A-AFF7-0CDE27BBF25A}" srcOrd="2" destOrd="0" presId="urn:microsoft.com/office/officeart/2005/8/layout/vList5"/>
    <dgm:cxn modelId="{9C63B9F6-C0A6-4CB6-93A5-1F718327105D}" type="presParOf" srcId="{9CA4478E-AB04-4C4A-AFF7-0CDE27BBF25A}" destId="{8552C645-85F4-4414-BCD2-4E0DC5EF7434}" srcOrd="0" destOrd="0" presId="urn:microsoft.com/office/officeart/2005/8/layout/vList5"/>
    <dgm:cxn modelId="{F50D17A2-97CE-4799-A474-5588B87467D6}" type="presParOf" srcId="{9CA4478E-AB04-4C4A-AFF7-0CDE27BBF25A}" destId="{2307F9F6-3C08-433D-BD45-D8E71E80628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1ECFCF-2360-415C-A9C9-813721D1127D}" type="doc">
      <dgm:prSet loTypeId="urn:microsoft.com/office/officeart/2005/8/layout/vList5" loCatId="list" qsTypeId="urn:microsoft.com/office/officeart/2005/8/quickstyle/3d2" qsCatId="3D" csTypeId="urn:microsoft.com/office/officeart/2005/8/colors/colorful1" csCatId="colorful" phldr="1"/>
      <dgm:spPr/>
      <dgm:t>
        <a:bodyPr/>
        <a:lstStyle/>
        <a:p>
          <a:endParaRPr lang="en-GB"/>
        </a:p>
      </dgm:t>
    </dgm:pt>
    <dgm:pt modelId="{F481B2C4-4E81-4BA1-9EBC-1757A4EC840E}">
      <dgm:prSet phldrT="[Text]"/>
      <dgm:spPr/>
      <dgm:t>
        <a:bodyPr/>
        <a:lstStyle/>
        <a:p>
          <a:r>
            <a:rPr lang="en-GB" dirty="0"/>
            <a:t>Qualified Agent </a:t>
          </a:r>
        </a:p>
      </dgm:t>
    </dgm:pt>
    <dgm:pt modelId="{783C6488-7E67-434E-A520-B9ED38318FC8}" type="parTrans" cxnId="{7BF7712D-1E8D-441C-ACC4-5248AB8E8797}">
      <dgm:prSet/>
      <dgm:spPr/>
      <dgm:t>
        <a:bodyPr/>
        <a:lstStyle/>
        <a:p>
          <a:endParaRPr lang="en-GB"/>
        </a:p>
      </dgm:t>
    </dgm:pt>
    <dgm:pt modelId="{E8E23508-C9BA-47B2-83DB-4F610C0155F9}" type="sibTrans" cxnId="{7BF7712D-1E8D-441C-ACC4-5248AB8E8797}">
      <dgm:prSet/>
      <dgm:spPr/>
      <dgm:t>
        <a:bodyPr/>
        <a:lstStyle/>
        <a:p>
          <a:endParaRPr lang="en-GB"/>
        </a:p>
      </dgm:t>
    </dgm:pt>
    <dgm:pt modelId="{BF046BD5-5B8D-4851-89A3-9E23E17C778C}">
      <dgm:prSet phldrT="[Text]" custT="1"/>
      <dgm:spPr/>
      <dgm:t>
        <a:bodyPr/>
        <a:lstStyle/>
        <a:p>
          <a:r>
            <a:rPr lang="en-GB" sz="1800" kern="1200" dirty="0">
              <a:solidFill>
                <a:prstClr val="black">
                  <a:hueOff val="0"/>
                  <a:satOff val="0"/>
                  <a:lumOff val="0"/>
                  <a:alphaOff val="0"/>
                </a:prstClr>
              </a:solidFill>
              <a:latin typeface="Trebuchet MS" panose="020B0603020202020204"/>
              <a:ea typeface="+mn-ea"/>
              <a:cs typeface="+mn-cs"/>
            </a:rPr>
            <a:t>The food/agent is of a nourishing source or not. </a:t>
          </a:r>
          <a:endParaRPr lang="en-GB" sz="1400" kern="1200" dirty="0"/>
        </a:p>
      </dgm:t>
    </dgm:pt>
    <dgm:pt modelId="{946AE81F-960B-47B8-B3DD-1C3F2D428E5E}" type="sibTrans" cxnId="{7D809751-F69D-4F7D-99EC-15F4E56FC043}">
      <dgm:prSet/>
      <dgm:spPr/>
      <dgm:t>
        <a:bodyPr/>
        <a:lstStyle/>
        <a:p>
          <a:endParaRPr lang="en-GB"/>
        </a:p>
      </dgm:t>
    </dgm:pt>
    <dgm:pt modelId="{DBE3AB86-EACE-4267-8273-07213943FD1B}" type="parTrans" cxnId="{7D809751-F69D-4F7D-99EC-15F4E56FC043}">
      <dgm:prSet/>
      <dgm:spPr/>
      <dgm:t>
        <a:bodyPr/>
        <a:lstStyle/>
        <a:p>
          <a:endParaRPr lang="en-GB"/>
        </a:p>
      </dgm:t>
    </dgm:pt>
    <dgm:pt modelId="{6DBD1508-8FD3-43AE-8B64-C4881F061DAA}">
      <dgm:prSet phldrT="[Text]" custT="1"/>
      <dgm:spPr/>
      <dgm:t>
        <a:bodyPr/>
        <a:lstStyle/>
        <a:p>
          <a:r>
            <a:rPr lang="en-GB" sz="1400" kern="1200" dirty="0"/>
            <a:t> </a:t>
          </a:r>
          <a:r>
            <a:rPr lang="en-GB" sz="1800" kern="1200" dirty="0">
              <a:solidFill>
                <a:prstClr val="black">
                  <a:hueOff val="0"/>
                  <a:satOff val="0"/>
                  <a:lumOff val="0"/>
                  <a:alphaOff val="0"/>
                </a:prstClr>
              </a:solidFill>
              <a:latin typeface="Trebuchet MS" panose="020B0603020202020204"/>
              <a:ea typeface="+mn-ea"/>
              <a:cs typeface="+mn-cs"/>
            </a:rPr>
            <a:t>Inhaling smoke intentionally, Intentionally swallowing a bead, stone etc, Intentionally inhaling avoidable substances break the fast. </a:t>
          </a:r>
        </a:p>
      </dgm:t>
    </dgm:pt>
    <dgm:pt modelId="{2660DB12-BBB3-445D-92D9-C87FA2C726D5}" type="sibTrans" cxnId="{4E2B5807-011A-4152-994D-867F31DA775B}">
      <dgm:prSet/>
      <dgm:spPr/>
      <dgm:t>
        <a:bodyPr/>
        <a:lstStyle/>
        <a:p>
          <a:endParaRPr lang="en-US"/>
        </a:p>
      </dgm:t>
    </dgm:pt>
    <dgm:pt modelId="{49C0DCED-F87D-48B9-BEBE-7588E1A732DC}" type="parTrans" cxnId="{4E2B5807-011A-4152-994D-867F31DA775B}">
      <dgm:prSet/>
      <dgm:spPr/>
      <dgm:t>
        <a:bodyPr/>
        <a:lstStyle/>
        <a:p>
          <a:endParaRPr lang="en-US"/>
        </a:p>
      </dgm:t>
    </dgm:pt>
    <dgm:pt modelId="{1F03564A-20F2-441E-885C-A8564EA100B8}">
      <dgm:prSet phldrT="[Text]"/>
      <dgm:spPr/>
      <dgm:t>
        <a:bodyPr/>
        <a:lstStyle/>
        <a:p>
          <a:r>
            <a:rPr lang="en-GB" dirty="0"/>
            <a:t>Qualified consequences</a:t>
          </a:r>
        </a:p>
      </dgm:t>
    </dgm:pt>
    <dgm:pt modelId="{4C712655-A4BE-4E05-B7E1-78B1FD4B21B2}" type="sibTrans" cxnId="{DA8B534F-3609-4057-AB2D-0CD4D7752363}">
      <dgm:prSet/>
      <dgm:spPr/>
      <dgm:t>
        <a:bodyPr/>
        <a:lstStyle/>
        <a:p>
          <a:endParaRPr lang="en-GB"/>
        </a:p>
      </dgm:t>
    </dgm:pt>
    <dgm:pt modelId="{570376D7-4BDE-4ACE-9182-A420383FB9B9}" type="parTrans" cxnId="{DA8B534F-3609-4057-AB2D-0CD4D7752363}">
      <dgm:prSet/>
      <dgm:spPr/>
      <dgm:t>
        <a:bodyPr/>
        <a:lstStyle/>
        <a:p>
          <a:endParaRPr lang="en-GB"/>
        </a:p>
      </dgm:t>
    </dgm:pt>
    <dgm:pt modelId="{0C21B755-1B5D-431D-B25F-35761E5F0A0A}">
      <dgm:prSet phldrT="[Text]" custT="1"/>
      <dgm:spPr/>
      <dgm:t>
        <a:bodyPr/>
        <a:lstStyle/>
        <a:p>
          <a:endParaRPr lang="en-GB" sz="1800" dirty="0"/>
        </a:p>
      </dgm:t>
    </dgm:pt>
    <dgm:pt modelId="{82435113-8466-4D64-85B9-435E759609BF}" type="sibTrans" cxnId="{8B2F691A-8B2B-486A-AFC4-4F7277CAB069}">
      <dgm:prSet/>
      <dgm:spPr/>
      <dgm:t>
        <a:bodyPr/>
        <a:lstStyle/>
        <a:p>
          <a:endParaRPr lang="en-GB"/>
        </a:p>
      </dgm:t>
    </dgm:pt>
    <dgm:pt modelId="{93355EF7-95AE-4EC7-98B1-2FCC9FA00E9C}" type="parTrans" cxnId="{8B2F691A-8B2B-486A-AFC4-4F7277CAB069}">
      <dgm:prSet/>
      <dgm:spPr/>
      <dgm:t>
        <a:bodyPr/>
        <a:lstStyle/>
        <a:p>
          <a:endParaRPr lang="en-GB"/>
        </a:p>
      </dgm:t>
    </dgm:pt>
    <dgm:pt modelId="{7F4B7323-6717-415B-8B25-092EF6C42CF7}">
      <dgm:prSet custT="1"/>
      <dgm:spPr/>
      <dgm:t>
        <a:bodyPr/>
        <a:lstStyle/>
        <a:p>
          <a:r>
            <a:rPr lang="en-GB" sz="1800" dirty="0"/>
            <a:t>The settling and absorption of the food/agent. Hence, anything inserted into the throat and immediately drawn out does not break the fast provided no remnant of it remains. </a:t>
          </a:r>
          <a:endParaRPr lang="en-GB" altLang="en-US" sz="1800" dirty="0"/>
        </a:p>
      </dgm:t>
    </dgm:pt>
    <dgm:pt modelId="{E828DB99-371E-42B3-A85E-343A277FCDC4}" type="sibTrans" cxnId="{0066BAC0-C705-4E12-8DB5-BF4797E6A4DF}">
      <dgm:prSet/>
      <dgm:spPr/>
      <dgm:t>
        <a:bodyPr/>
        <a:lstStyle/>
        <a:p>
          <a:endParaRPr lang="en-GB"/>
        </a:p>
      </dgm:t>
    </dgm:pt>
    <dgm:pt modelId="{8FBF223E-382C-4885-87B1-A5FA16ADD15F}" type="parTrans" cxnId="{0066BAC0-C705-4E12-8DB5-BF4797E6A4DF}">
      <dgm:prSet/>
      <dgm:spPr/>
      <dgm:t>
        <a:bodyPr/>
        <a:lstStyle/>
        <a:p>
          <a:endParaRPr lang="en-GB"/>
        </a:p>
      </dgm:t>
    </dgm:pt>
    <dgm:pt modelId="{990D8835-2188-4C46-BBD7-048ADA723081}">
      <dgm:prSet custT="1"/>
      <dgm:spPr/>
      <dgm:t>
        <a:bodyPr/>
        <a:lstStyle/>
        <a:p>
          <a:endParaRPr lang="en-GB" altLang="en-US" sz="1100" dirty="0"/>
        </a:p>
      </dgm:t>
    </dgm:pt>
    <dgm:pt modelId="{38E0D693-0987-453D-8EBA-53E9A8E16DE6}" type="sibTrans" cxnId="{F8357EF0-2B70-4C6B-BDA8-FEB0734EE069}">
      <dgm:prSet/>
      <dgm:spPr/>
      <dgm:t>
        <a:bodyPr/>
        <a:lstStyle/>
        <a:p>
          <a:endParaRPr lang="en-GB"/>
        </a:p>
      </dgm:t>
    </dgm:pt>
    <dgm:pt modelId="{6BF4A1A7-2FDD-422B-A75D-229628FF2740}" type="parTrans" cxnId="{F8357EF0-2B70-4C6B-BDA8-FEB0734EE069}">
      <dgm:prSet/>
      <dgm:spPr/>
      <dgm:t>
        <a:bodyPr/>
        <a:lstStyle/>
        <a:p>
          <a:endParaRPr lang="en-GB"/>
        </a:p>
      </dgm:t>
    </dgm:pt>
    <dgm:pt modelId="{A97031A8-0E8C-406C-9FE6-A67AF8F079F4}">
      <dgm:prSet custT="1"/>
      <dgm:spPr/>
      <dgm:t>
        <a:bodyPr/>
        <a:lstStyle/>
        <a:p>
          <a:endParaRPr lang="en-GB" altLang="en-US" sz="900" dirty="0"/>
        </a:p>
      </dgm:t>
    </dgm:pt>
    <dgm:pt modelId="{5707B30D-494E-48DE-A757-4D3B7F97B04C}" type="sibTrans" cxnId="{70E9D6B4-E9D0-40B5-92EB-2839AF010307}">
      <dgm:prSet/>
      <dgm:spPr/>
      <dgm:t>
        <a:bodyPr/>
        <a:lstStyle/>
        <a:p>
          <a:endParaRPr lang="en-GB"/>
        </a:p>
      </dgm:t>
    </dgm:pt>
    <dgm:pt modelId="{04D9503A-AD1E-4CB8-8FDF-FEEAE5BB703F}" type="parTrans" cxnId="{70E9D6B4-E9D0-40B5-92EB-2839AF010307}">
      <dgm:prSet/>
      <dgm:spPr/>
      <dgm:t>
        <a:bodyPr/>
        <a:lstStyle/>
        <a:p>
          <a:endParaRPr lang="en-GB"/>
        </a:p>
      </dgm:t>
    </dgm:pt>
    <dgm:pt modelId="{90CB4912-5196-4697-89CC-76432C8661F9}" type="pres">
      <dgm:prSet presAssocID="{E31ECFCF-2360-415C-A9C9-813721D1127D}" presName="Name0" presStyleCnt="0">
        <dgm:presLayoutVars>
          <dgm:dir/>
          <dgm:animLvl val="lvl"/>
          <dgm:resizeHandles val="exact"/>
        </dgm:presLayoutVars>
      </dgm:prSet>
      <dgm:spPr/>
    </dgm:pt>
    <dgm:pt modelId="{33FC4950-220A-42D7-BA91-2C2C36EEF895}" type="pres">
      <dgm:prSet presAssocID="{F481B2C4-4E81-4BA1-9EBC-1757A4EC840E}" presName="linNode" presStyleCnt="0"/>
      <dgm:spPr/>
    </dgm:pt>
    <dgm:pt modelId="{D651F72B-2E78-411E-AB79-26567114E8EE}" type="pres">
      <dgm:prSet presAssocID="{F481B2C4-4E81-4BA1-9EBC-1757A4EC840E}" presName="parentText" presStyleLbl="node1" presStyleIdx="0" presStyleCnt="2">
        <dgm:presLayoutVars>
          <dgm:chMax val="1"/>
          <dgm:bulletEnabled val="1"/>
        </dgm:presLayoutVars>
      </dgm:prSet>
      <dgm:spPr/>
    </dgm:pt>
    <dgm:pt modelId="{F1996F71-8622-4F35-BE35-C3AE13FDCE77}" type="pres">
      <dgm:prSet presAssocID="{F481B2C4-4E81-4BA1-9EBC-1757A4EC840E}" presName="descendantText" presStyleLbl="alignAccFollowNode1" presStyleIdx="0" presStyleCnt="2">
        <dgm:presLayoutVars>
          <dgm:bulletEnabled val="1"/>
        </dgm:presLayoutVars>
      </dgm:prSet>
      <dgm:spPr/>
    </dgm:pt>
    <dgm:pt modelId="{E8E944D8-73CF-4240-9641-2BF23B08CE25}" type="pres">
      <dgm:prSet presAssocID="{E8E23508-C9BA-47B2-83DB-4F610C0155F9}" presName="sp" presStyleCnt="0"/>
      <dgm:spPr/>
    </dgm:pt>
    <dgm:pt modelId="{9CA4478E-AB04-4C4A-AFF7-0CDE27BBF25A}" type="pres">
      <dgm:prSet presAssocID="{1F03564A-20F2-441E-885C-A8564EA100B8}" presName="linNode" presStyleCnt="0"/>
      <dgm:spPr/>
    </dgm:pt>
    <dgm:pt modelId="{8552C645-85F4-4414-BCD2-4E0DC5EF7434}" type="pres">
      <dgm:prSet presAssocID="{1F03564A-20F2-441E-885C-A8564EA100B8}" presName="parentText" presStyleLbl="node1" presStyleIdx="1" presStyleCnt="2">
        <dgm:presLayoutVars>
          <dgm:chMax val="1"/>
          <dgm:bulletEnabled val="1"/>
        </dgm:presLayoutVars>
      </dgm:prSet>
      <dgm:spPr/>
    </dgm:pt>
    <dgm:pt modelId="{2307F9F6-3C08-433D-BD45-D8E71E806285}" type="pres">
      <dgm:prSet presAssocID="{1F03564A-20F2-441E-885C-A8564EA100B8}" presName="descendantText" presStyleLbl="alignAccFollowNode1" presStyleIdx="1" presStyleCnt="2" custLinFactNeighborX="2596">
        <dgm:presLayoutVars>
          <dgm:bulletEnabled val="1"/>
        </dgm:presLayoutVars>
      </dgm:prSet>
      <dgm:spPr/>
    </dgm:pt>
  </dgm:ptLst>
  <dgm:cxnLst>
    <dgm:cxn modelId="{8F3DBA03-A6E1-4212-9A7B-E6AB582AB50B}" type="presOf" srcId="{0C21B755-1B5D-431D-B25F-35761E5F0A0A}" destId="{2307F9F6-3C08-433D-BD45-D8E71E806285}" srcOrd="0" destOrd="0" presId="urn:microsoft.com/office/officeart/2005/8/layout/vList5"/>
    <dgm:cxn modelId="{4E2B5807-011A-4152-994D-867F31DA775B}" srcId="{F481B2C4-4E81-4BA1-9EBC-1757A4EC840E}" destId="{6DBD1508-8FD3-43AE-8B64-C4881F061DAA}" srcOrd="1" destOrd="0" parTransId="{49C0DCED-F87D-48B9-BEBE-7588E1A732DC}" sibTransId="{2660DB12-BBB3-445D-92D9-C87FA2C726D5}"/>
    <dgm:cxn modelId="{BF01690C-DAC0-4349-A8AD-D0F97CAA57CF}" type="presOf" srcId="{BF046BD5-5B8D-4851-89A3-9E23E17C778C}" destId="{F1996F71-8622-4F35-BE35-C3AE13FDCE77}" srcOrd="0" destOrd="0" presId="urn:microsoft.com/office/officeart/2005/8/layout/vList5"/>
    <dgm:cxn modelId="{8B2F691A-8B2B-486A-AFC4-4F7277CAB069}" srcId="{1F03564A-20F2-441E-885C-A8564EA100B8}" destId="{0C21B755-1B5D-431D-B25F-35761E5F0A0A}" srcOrd="0" destOrd="0" parTransId="{93355EF7-95AE-4EC7-98B1-2FCC9FA00E9C}" sibTransId="{82435113-8466-4D64-85B9-435E759609BF}"/>
    <dgm:cxn modelId="{7BF7712D-1E8D-441C-ACC4-5248AB8E8797}" srcId="{E31ECFCF-2360-415C-A9C9-813721D1127D}" destId="{F481B2C4-4E81-4BA1-9EBC-1757A4EC840E}" srcOrd="0" destOrd="0" parTransId="{783C6488-7E67-434E-A520-B9ED38318FC8}" sibTransId="{E8E23508-C9BA-47B2-83DB-4F610C0155F9}"/>
    <dgm:cxn modelId="{FCA1E442-7FBF-4DAE-89E7-347292E264A8}" type="presOf" srcId="{1F03564A-20F2-441E-885C-A8564EA100B8}" destId="{8552C645-85F4-4414-BCD2-4E0DC5EF7434}" srcOrd="0" destOrd="0" presId="urn:microsoft.com/office/officeart/2005/8/layout/vList5"/>
    <dgm:cxn modelId="{C6F1D869-E5F0-4572-8C0D-4D38C7B4B608}" type="presOf" srcId="{7F4B7323-6717-415B-8B25-092EF6C42CF7}" destId="{2307F9F6-3C08-433D-BD45-D8E71E806285}" srcOrd="0" destOrd="1" presId="urn:microsoft.com/office/officeart/2005/8/layout/vList5"/>
    <dgm:cxn modelId="{DA8B534F-3609-4057-AB2D-0CD4D7752363}" srcId="{E31ECFCF-2360-415C-A9C9-813721D1127D}" destId="{1F03564A-20F2-441E-885C-A8564EA100B8}" srcOrd="1" destOrd="0" parTransId="{570376D7-4BDE-4ACE-9182-A420383FB9B9}" sibTransId="{4C712655-A4BE-4E05-B7E1-78B1FD4B21B2}"/>
    <dgm:cxn modelId="{7D809751-F69D-4F7D-99EC-15F4E56FC043}" srcId="{F481B2C4-4E81-4BA1-9EBC-1757A4EC840E}" destId="{BF046BD5-5B8D-4851-89A3-9E23E17C778C}" srcOrd="0" destOrd="0" parTransId="{DBE3AB86-EACE-4267-8273-07213943FD1B}" sibTransId="{946AE81F-960B-47B8-B3DD-1C3F2D428E5E}"/>
    <dgm:cxn modelId="{5D62A089-8DC2-4222-8DDD-29580E2D0D31}" type="presOf" srcId="{F481B2C4-4E81-4BA1-9EBC-1757A4EC840E}" destId="{D651F72B-2E78-411E-AB79-26567114E8EE}" srcOrd="0" destOrd="0" presId="urn:microsoft.com/office/officeart/2005/8/layout/vList5"/>
    <dgm:cxn modelId="{70E9D6B4-E9D0-40B5-92EB-2839AF010307}" srcId="{1F03564A-20F2-441E-885C-A8564EA100B8}" destId="{A97031A8-0E8C-406C-9FE6-A67AF8F079F4}" srcOrd="3" destOrd="0" parTransId="{04D9503A-AD1E-4CB8-8FDF-FEEAE5BB703F}" sibTransId="{5707B30D-494E-48DE-A757-4D3B7F97B04C}"/>
    <dgm:cxn modelId="{0066BAC0-C705-4E12-8DB5-BF4797E6A4DF}" srcId="{1F03564A-20F2-441E-885C-A8564EA100B8}" destId="{7F4B7323-6717-415B-8B25-092EF6C42CF7}" srcOrd="1" destOrd="0" parTransId="{8FBF223E-382C-4885-87B1-A5FA16ADD15F}" sibTransId="{E828DB99-371E-42B3-A85E-343A277FCDC4}"/>
    <dgm:cxn modelId="{ECD17DC7-CB0D-4E0F-B15D-EF77397E1EE8}" type="presOf" srcId="{A97031A8-0E8C-406C-9FE6-A67AF8F079F4}" destId="{2307F9F6-3C08-433D-BD45-D8E71E806285}" srcOrd="0" destOrd="3" presId="urn:microsoft.com/office/officeart/2005/8/layout/vList5"/>
    <dgm:cxn modelId="{E7B4F8D6-7A0A-410C-A7E5-E843F0C54FD2}" type="presOf" srcId="{E31ECFCF-2360-415C-A9C9-813721D1127D}" destId="{90CB4912-5196-4697-89CC-76432C8661F9}" srcOrd="0" destOrd="0" presId="urn:microsoft.com/office/officeart/2005/8/layout/vList5"/>
    <dgm:cxn modelId="{E2915CED-EC79-4362-920B-582035CCB1B4}" type="presOf" srcId="{6DBD1508-8FD3-43AE-8B64-C4881F061DAA}" destId="{F1996F71-8622-4F35-BE35-C3AE13FDCE77}" srcOrd="0" destOrd="1" presId="urn:microsoft.com/office/officeart/2005/8/layout/vList5"/>
    <dgm:cxn modelId="{F8357EF0-2B70-4C6B-BDA8-FEB0734EE069}" srcId="{1F03564A-20F2-441E-885C-A8564EA100B8}" destId="{990D8835-2188-4C46-BBD7-048ADA723081}" srcOrd="2" destOrd="0" parTransId="{6BF4A1A7-2FDD-422B-A75D-229628FF2740}" sibTransId="{38E0D693-0987-453D-8EBA-53E9A8E16DE6}"/>
    <dgm:cxn modelId="{932FC7F8-037A-4BBC-B5C5-D10529F2653C}" type="presOf" srcId="{990D8835-2188-4C46-BBD7-048ADA723081}" destId="{2307F9F6-3C08-433D-BD45-D8E71E806285}" srcOrd="0" destOrd="2" presId="urn:microsoft.com/office/officeart/2005/8/layout/vList5"/>
    <dgm:cxn modelId="{3A543CCD-08AD-49CD-90FF-D6E669033AFC}" type="presParOf" srcId="{90CB4912-5196-4697-89CC-76432C8661F9}" destId="{33FC4950-220A-42D7-BA91-2C2C36EEF895}" srcOrd="0" destOrd="0" presId="urn:microsoft.com/office/officeart/2005/8/layout/vList5"/>
    <dgm:cxn modelId="{B9B9F828-E888-446E-A5AD-EC3F60CD2F9D}" type="presParOf" srcId="{33FC4950-220A-42D7-BA91-2C2C36EEF895}" destId="{D651F72B-2E78-411E-AB79-26567114E8EE}" srcOrd="0" destOrd="0" presId="urn:microsoft.com/office/officeart/2005/8/layout/vList5"/>
    <dgm:cxn modelId="{8E2BBC76-4A60-4A39-B720-658CB911D818}" type="presParOf" srcId="{33FC4950-220A-42D7-BA91-2C2C36EEF895}" destId="{F1996F71-8622-4F35-BE35-C3AE13FDCE77}" srcOrd="1" destOrd="0" presId="urn:microsoft.com/office/officeart/2005/8/layout/vList5"/>
    <dgm:cxn modelId="{17A3C7DB-1035-45E8-AFA0-156A4B4F9C74}" type="presParOf" srcId="{90CB4912-5196-4697-89CC-76432C8661F9}" destId="{E8E944D8-73CF-4240-9641-2BF23B08CE25}" srcOrd="1" destOrd="0" presId="urn:microsoft.com/office/officeart/2005/8/layout/vList5"/>
    <dgm:cxn modelId="{FBFF468D-E1EF-4236-A5D7-8F09A756A278}" type="presParOf" srcId="{90CB4912-5196-4697-89CC-76432C8661F9}" destId="{9CA4478E-AB04-4C4A-AFF7-0CDE27BBF25A}" srcOrd="2" destOrd="0" presId="urn:microsoft.com/office/officeart/2005/8/layout/vList5"/>
    <dgm:cxn modelId="{16037AFE-36A0-4064-81F1-417F928701D0}" type="presParOf" srcId="{9CA4478E-AB04-4C4A-AFF7-0CDE27BBF25A}" destId="{8552C645-85F4-4414-BCD2-4E0DC5EF7434}" srcOrd="0" destOrd="0" presId="urn:microsoft.com/office/officeart/2005/8/layout/vList5"/>
    <dgm:cxn modelId="{CC6D7191-138F-43B1-A598-75F0BFD39F8B}" type="presParOf" srcId="{9CA4478E-AB04-4C4A-AFF7-0CDE27BBF25A}" destId="{2307F9F6-3C08-433D-BD45-D8E71E80628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1ECFCF-2360-415C-A9C9-813721D1127D}"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en-GB"/>
        </a:p>
      </dgm:t>
    </dgm:pt>
    <dgm:pt modelId="{F481B2C4-4E81-4BA1-9EBC-1757A4EC840E}">
      <dgm:prSet phldrT="[Text]"/>
      <dgm:spPr>
        <a:solidFill>
          <a:schemeClr val="accent4">
            <a:lumMod val="75000"/>
          </a:schemeClr>
        </a:solidFill>
      </dgm:spPr>
      <dgm:t>
        <a:bodyPr/>
        <a:lstStyle/>
        <a:p>
          <a:r>
            <a:rPr lang="en-GB" dirty="0"/>
            <a:t>Qualified Excuses </a:t>
          </a:r>
        </a:p>
      </dgm:t>
    </dgm:pt>
    <dgm:pt modelId="{783C6488-7E67-434E-A520-B9ED38318FC8}" type="parTrans" cxnId="{7BF7712D-1E8D-441C-ACC4-5248AB8E8797}">
      <dgm:prSet/>
      <dgm:spPr/>
      <dgm:t>
        <a:bodyPr/>
        <a:lstStyle/>
        <a:p>
          <a:endParaRPr lang="en-GB"/>
        </a:p>
      </dgm:t>
    </dgm:pt>
    <dgm:pt modelId="{E8E23508-C9BA-47B2-83DB-4F610C0155F9}" type="sibTrans" cxnId="{7BF7712D-1E8D-441C-ACC4-5248AB8E8797}">
      <dgm:prSet/>
      <dgm:spPr/>
      <dgm:t>
        <a:bodyPr/>
        <a:lstStyle/>
        <a:p>
          <a:endParaRPr lang="en-GB"/>
        </a:p>
      </dgm:t>
    </dgm:pt>
    <dgm:pt modelId="{BF046BD5-5B8D-4851-89A3-9E23E17C778C}">
      <dgm:prSet phldrT="[Text]" custT="1"/>
      <dgm:spPr/>
      <dgm:t>
        <a:bodyPr/>
        <a:lstStyle/>
        <a:p>
          <a:endParaRPr lang="en-GB" sz="1200" dirty="0"/>
        </a:p>
      </dgm:t>
    </dgm:pt>
    <dgm:pt modelId="{DBE3AB86-EACE-4267-8273-07213943FD1B}" type="parTrans" cxnId="{7D809751-F69D-4F7D-99EC-15F4E56FC043}">
      <dgm:prSet/>
      <dgm:spPr/>
      <dgm:t>
        <a:bodyPr/>
        <a:lstStyle/>
        <a:p>
          <a:endParaRPr lang="en-GB"/>
        </a:p>
      </dgm:t>
    </dgm:pt>
    <dgm:pt modelId="{946AE81F-960B-47B8-B3DD-1C3F2D428E5E}" type="sibTrans" cxnId="{7D809751-F69D-4F7D-99EC-15F4E56FC043}">
      <dgm:prSet/>
      <dgm:spPr/>
      <dgm:t>
        <a:bodyPr/>
        <a:lstStyle/>
        <a:p>
          <a:endParaRPr lang="en-GB"/>
        </a:p>
      </dgm:t>
    </dgm:pt>
    <dgm:pt modelId="{9E39393C-A38D-4098-BBC8-153A4B981043}">
      <dgm:prSet custT="1"/>
      <dgm:spPr/>
      <dgm:t>
        <a:bodyPr/>
        <a:lstStyle/>
        <a:p>
          <a:r>
            <a:rPr lang="en-GB" altLang="en-US" sz="1800" dirty="0"/>
            <a:t>The following not excused: Necessity, ignorance, accident, coercion, sleep (unconsciousness). Only </a:t>
          </a:r>
          <a:r>
            <a:rPr lang="en-GB" altLang="en-US" sz="1800" dirty="0" err="1"/>
            <a:t>Qadha</a:t>
          </a:r>
          <a:r>
            <a:rPr lang="en-GB" altLang="en-US" sz="1800" dirty="0"/>
            <a:t> is necessary.</a:t>
          </a:r>
        </a:p>
      </dgm:t>
    </dgm:pt>
    <dgm:pt modelId="{21A1D489-9C16-4B2C-BCDB-2A2F91174876}" type="parTrans" cxnId="{8DF7A5B4-E149-4D8D-A69A-9D594FD61C55}">
      <dgm:prSet/>
      <dgm:spPr/>
      <dgm:t>
        <a:bodyPr/>
        <a:lstStyle/>
        <a:p>
          <a:endParaRPr lang="en-GB"/>
        </a:p>
      </dgm:t>
    </dgm:pt>
    <dgm:pt modelId="{E616B931-0615-4CCF-A41B-F00816A63FCF}" type="sibTrans" cxnId="{8DF7A5B4-E149-4D8D-A69A-9D594FD61C55}">
      <dgm:prSet/>
      <dgm:spPr/>
      <dgm:t>
        <a:bodyPr/>
        <a:lstStyle/>
        <a:p>
          <a:endParaRPr lang="en-GB"/>
        </a:p>
      </dgm:t>
    </dgm:pt>
    <dgm:pt modelId="{361DCB70-941B-4C63-B675-14A9EF4D025A}">
      <dgm:prSet custT="1"/>
      <dgm:spPr/>
      <dgm:t>
        <a:bodyPr/>
        <a:lstStyle/>
        <a:p>
          <a:endParaRPr lang="en-GB" altLang="en-US" sz="1200" dirty="0"/>
        </a:p>
      </dgm:t>
    </dgm:pt>
    <dgm:pt modelId="{1FCEC3E6-E760-4E4C-A4E8-7883C5FC15BB}" type="parTrans" cxnId="{DAFB9D91-1F38-41E3-9921-8D9EBBA2E146}">
      <dgm:prSet/>
      <dgm:spPr/>
      <dgm:t>
        <a:bodyPr/>
        <a:lstStyle/>
        <a:p>
          <a:endParaRPr lang="en-GB"/>
        </a:p>
      </dgm:t>
    </dgm:pt>
    <dgm:pt modelId="{6C460426-856C-438A-8D1B-E58438163BA9}" type="sibTrans" cxnId="{DAFB9D91-1F38-41E3-9921-8D9EBBA2E146}">
      <dgm:prSet/>
      <dgm:spPr/>
      <dgm:t>
        <a:bodyPr/>
        <a:lstStyle/>
        <a:p>
          <a:endParaRPr lang="en-GB"/>
        </a:p>
      </dgm:t>
    </dgm:pt>
    <dgm:pt modelId="{8E855419-28D2-4983-80AC-0293048FD803}">
      <dgm:prSet custT="1"/>
      <dgm:spPr/>
      <dgm:t>
        <a:bodyPr/>
        <a:lstStyle/>
        <a:p>
          <a:r>
            <a:rPr lang="en-GB" altLang="en-US" sz="1800" dirty="0"/>
            <a:t>Don’t invalidate the fast despite of the above points; Forgetfulness, Arduousness  (i.e. fumes, vapour, dust, saliva, mucus) </a:t>
          </a:r>
        </a:p>
      </dgm:t>
    </dgm:pt>
    <dgm:pt modelId="{91473FF8-EC8C-4EF2-B130-838FCEDD19D8}" type="parTrans" cxnId="{28F14783-EF19-4F19-B66C-FDBFA55C8343}">
      <dgm:prSet/>
      <dgm:spPr/>
      <dgm:t>
        <a:bodyPr/>
        <a:lstStyle/>
        <a:p>
          <a:endParaRPr lang="en-US"/>
        </a:p>
      </dgm:t>
    </dgm:pt>
    <dgm:pt modelId="{61AF08E9-7297-4449-8349-074477F82395}" type="sibTrans" cxnId="{28F14783-EF19-4F19-B66C-FDBFA55C8343}">
      <dgm:prSet/>
      <dgm:spPr/>
      <dgm:t>
        <a:bodyPr/>
        <a:lstStyle/>
        <a:p>
          <a:endParaRPr lang="en-US"/>
        </a:p>
      </dgm:t>
    </dgm:pt>
    <dgm:pt modelId="{90CB4912-5196-4697-89CC-76432C8661F9}" type="pres">
      <dgm:prSet presAssocID="{E31ECFCF-2360-415C-A9C9-813721D1127D}" presName="Name0" presStyleCnt="0">
        <dgm:presLayoutVars>
          <dgm:dir/>
          <dgm:animLvl val="lvl"/>
          <dgm:resizeHandles val="exact"/>
        </dgm:presLayoutVars>
      </dgm:prSet>
      <dgm:spPr/>
    </dgm:pt>
    <dgm:pt modelId="{33FC4950-220A-42D7-BA91-2C2C36EEF895}" type="pres">
      <dgm:prSet presAssocID="{F481B2C4-4E81-4BA1-9EBC-1757A4EC840E}" presName="linNode" presStyleCnt="0"/>
      <dgm:spPr/>
    </dgm:pt>
    <dgm:pt modelId="{D651F72B-2E78-411E-AB79-26567114E8EE}" type="pres">
      <dgm:prSet presAssocID="{F481B2C4-4E81-4BA1-9EBC-1757A4EC840E}" presName="parentText" presStyleLbl="node1" presStyleIdx="0" presStyleCnt="1">
        <dgm:presLayoutVars>
          <dgm:chMax val="1"/>
          <dgm:bulletEnabled val="1"/>
        </dgm:presLayoutVars>
      </dgm:prSet>
      <dgm:spPr/>
    </dgm:pt>
    <dgm:pt modelId="{F1996F71-8622-4F35-BE35-C3AE13FDCE77}" type="pres">
      <dgm:prSet presAssocID="{F481B2C4-4E81-4BA1-9EBC-1757A4EC840E}" presName="descendantText" presStyleLbl="alignAccFollowNode1" presStyleIdx="0" presStyleCnt="1">
        <dgm:presLayoutVars>
          <dgm:bulletEnabled val="1"/>
        </dgm:presLayoutVars>
      </dgm:prSet>
      <dgm:spPr/>
    </dgm:pt>
  </dgm:ptLst>
  <dgm:cxnLst>
    <dgm:cxn modelId="{BB92222C-388F-4263-BC7C-A90281996006}" type="presOf" srcId="{E31ECFCF-2360-415C-A9C9-813721D1127D}" destId="{90CB4912-5196-4697-89CC-76432C8661F9}" srcOrd="0" destOrd="0" presId="urn:microsoft.com/office/officeart/2005/8/layout/vList5"/>
    <dgm:cxn modelId="{7BF7712D-1E8D-441C-ACC4-5248AB8E8797}" srcId="{E31ECFCF-2360-415C-A9C9-813721D1127D}" destId="{F481B2C4-4E81-4BA1-9EBC-1757A4EC840E}" srcOrd="0" destOrd="0" parTransId="{783C6488-7E67-434E-A520-B9ED38318FC8}" sibTransId="{E8E23508-C9BA-47B2-83DB-4F610C0155F9}"/>
    <dgm:cxn modelId="{1722DB40-2F6F-498F-92DC-C37D49B7AEB0}" type="presOf" srcId="{F481B2C4-4E81-4BA1-9EBC-1757A4EC840E}" destId="{D651F72B-2E78-411E-AB79-26567114E8EE}" srcOrd="0" destOrd="0" presId="urn:microsoft.com/office/officeart/2005/8/layout/vList5"/>
    <dgm:cxn modelId="{D970C549-E931-4A9A-842F-D88783DA6AC2}" type="presOf" srcId="{9E39393C-A38D-4098-BBC8-153A4B981043}" destId="{F1996F71-8622-4F35-BE35-C3AE13FDCE77}" srcOrd="0" destOrd="2" presId="urn:microsoft.com/office/officeart/2005/8/layout/vList5"/>
    <dgm:cxn modelId="{7D809751-F69D-4F7D-99EC-15F4E56FC043}" srcId="{F481B2C4-4E81-4BA1-9EBC-1757A4EC840E}" destId="{BF046BD5-5B8D-4851-89A3-9E23E17C778C}" srcOrd="0" destOrd="0" parTransId="{DBE3AB86-EACE-4267-8273-07213943FD1B}" sibTransId="{946AE81F-960B-47B8-B3DD-1C3F2D428E5E}"/>
    <dgm:cxn modelId="{28F14783-EF19-4F19-B66C-FDBFA55C8343}" srcId="{F481B2C4-4E81-4BA1-9EBC-1757A4EC840E}" destId="{8E855419-28D2-4983-80AC-0293048FD803}" srcOrd="1" destOrd="0" parTransId="{91473FF8-EC8C-4EF2-B130-838FCEDD19D8}" sibTransId="{61AF08E9-7297-4449-8349-074477F82395}"/>
    <dgm:cxn modelId="{DAFB9D91-1F38-41E3-9921-8D9EBBA2E146}" srcId="{F481B2C4-4E81-4BA1-9EBC-1757A4EC840E}" destId="{361DCB70-941B-4C63-B675-14A9EF4D025A}" srcOrd="3" destOrd="0" parTransId="{1FCEC3E6-E760-4E4C-A4E8-7883C5FC15BB}" sibTransId="{6C460426-856C-438A-8D1B-E58438163BA9}"/>
    <dgm:cxn modelId="{C9672F97-7874-4BAE-AF4A-FA0276E600CB}" type="presOf" srcId="{361DCB70-941B-4C63-B675-14A9EF4D025A}" destId="{F1996F71-8622-4F35-BE35-C3AE13FDCE77}" srcOrd="0" destOrd="3" presId="urn:microsoft.com/office/officeart/2005/8/layout/vList5"/>
    <dgm:cxn modelId="{8DF7A5B4-E149-4D8D-A69A-9D594FD61C55}" srcId="{F481B2C4-4E81-4BA1-9EBC-1757A4EC840E}" destId="{9E39393C-A38D-4098-BBC8-153A4B981043}" srcOrd="2" destOrd="0" parTransId="{21A1D489-9C16-4B2C-BCDB-2A2F91174876}" sibTransId="{E616B931-0615-4CCF-A41B-F00816A63FCF}"/>
    <dgm:cxn modelId="{62277DEC-2C64-4E37-A2F9-F55B3B27EB32}" type="presOf" srcId="{8E855419-28D2-4983-80AC-0293048FD803}" destId="{F1996F71-8622-4F35-BE35-C3AE13FDCE77}" srcOrd="0" destOrd="1" presId="urn:microsoft.com/office/officeart/2005/8/layout/vList5"/>
    <dgm:cxn modelId="{DA0482F7-C8A6-4810-A0D8-E12642E4E18C}" type="presOf" srcId="{BF046BD5-5B8D-4851-89A3-9E23E17C778C}" destId="{F1996F71-8622-4F35-BE35-C3AE13FDCE77}" srcOrd="0" destOrd="0" presId="urn:microsoft.com/office/officeart/2005/8/layout/vList5"/>
    <dgm:cxn modelId="{45D11157-8804-478E-AEB0-02F1F3571155}" type="presParOf" srcId="{90CB4912-5196-4697-89CC-76432C8661F9}" destId="{33FC4950-220A-42D7-BA91-2C2C36EEF895}" srcOrd="0" destOrd="0" presId="urn:microsoft.com/office/officeart/2005/8/layout/vList5"/>
    <dgm:cxn modelId="{7DE2BB11-8E61-4DC5-8306-CADBF202FC15}" type="presParOf" srcId="{33FC4950-220A-42D7-BA91-2C2C36EEF895}" destId="{D651F72B-2E78-411E-AB79-26567114E8EE}" srcOrd="0" destOrd="0" presId="urn:microsoft.com/office/officeart/2005/8/layout/vList5"/>
    <dgm:cxn modelId="{AD6BE031-477F-4E36-9B2A-40D5D33F28D9}" type="presParOf" srcId="{33FC4950-220A-42D7-BA91-2C2C36EEF895}" destId="{F1996F71-8622-4F35-BE35-C3AE13FDCE7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8B4D79-389D-46C6-8BCE-0CC4FD07B8F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GB"/>
        </a:p>
      </dgm:t>
    </dgm:pt>
    <dgm:pt modelId="{F49ABAED-825B-4E75-B4D4-EB3D7EE82DA8}">
      <dgm:prSet custT="1"/>
      <dgm:spPr/>
      <dgm:t>
        <a:bodyPr/>
        <a:lstStyle/>
        <a:p>
          <a:pPr rtl="0"/>
          <a:r>
            <a:rPr lang="en-GB" sz="2800" kern="1200" dirty="0">
              <a:solidFill>
                <a:schemeClr val="accent1"/>
              </a:solidFill>
              <a:latin typeface="+mj-lt"/>
              <a:ea typeface="+mj-ea"/>
              <a:cs typeface="+mj-cs"/>
            </a:rPr>
            <a:t>2 Types of Rulings of Invalidation</a:t>
          </a:r>
        </a:p>
      </dgm:t>
    </dgm:pt>
    <dgm:pt modelId="{0D2440CB-D8C6-4426-93A8-5C1BAC174F6E}" type="parTrans" cxnId="{7434C14F-3C88-44E9-ADD0-20869D5895F4}">
      <dgm:prSet/>
      <dgm:spPr/>
      <dgm:t>
        <a:bodyPr/>
        <a:lstStyle/>
        <a:p>
          <a:endParaRPr lang="en-GB"/>
        </a:p>
      </dgm:t>
    </dgm:pt>
    <dgm:pt modelId="{C46745F9-2A2F-4251-BD7E-174B3ECE2F05}" type="sibTrans" cxnId="{7434C14F-3C88-44E9-ADD0-20869D5895F4}">
      <dgm:prSet/>
      <dgm:spPr/>
      <dgm:t>
        <a:bodyPr/>
        <a:lstStyle/>
        <a:p>
          <a:endParaRPr lang="en-GB"/>
        </a:p>
      </dgm:t>
    </dgm:pt>
    <dgm:pt modelId="{A0041C67-2254-416B-AB8C-CFC1D9213BED}">
      <dgm:prSet/>
      <dgm:spPr/>
      <dgm:t>
        <a:bodyPr/>
        <a:lstStyle/>
        <a:p>
          <a:pPr rtl="0"/>
          <a:r>
            <a:rPr lang="en-GB" dirty="0"/>
            <a:t>That which </a:t>
          </a:r>
          <a:r>
            <a:rPr lang="en-GB" b="1" dirty="0"/>
            <a:t>Necessitates</a:t>
          </a:r>
          <a:r>
            <a:rPr lang="en-GB" dirty="0"/>
            <a:t> both </a:t>
          </a:r>
          <a:r>
            <a:rPr lang="en-GB" b="1" dirty="0" err="1"/>
            <a:t>Qadha</a:t>
          </a:r>
          <a:r>
            <a:rPr lang="en-GB" dirty="0"/>
            <a:t> and </a:t>
          </a:r>
          <a:r>
            <a:rPr lang="en-GB" b="1" dirty="0" err="1"/>
            <a:t>Kaffarah</a:t>
          </a:r>
          <a:endParaRPr lang="en-GB" b="1" dirty="0"/>
        </a:p>
      </dgm:t>
    </dgm:pt>
    <dgm:pt modelId="{C91FED31-5F48-4377-82EA-9AD1CD2CED2E}" type="parTrans" cxnId="{D2379145-AD76-40B4-A8D3-89D20BEB7544}">
      <dgm:prSet/>
      <dgm:spPr/>
      <dgm:t>
        <a:bodyPr/>
        <a:lstStyle/>
        <a:p>
          <a:endParaRPr lang="en-GB"/>
        </a:p>
      </dgm:t>
    </dgm:pt>
    <dgm:pt modelId="{839A8560-34B0-44D8-82BC-F25FF12D385B}" type="sibTrans" cxnId="{D2379145-AD76-40B4-A8D3-89D20BEB7544}">
      <dgm:prSet/>
      <dgm:spPr/>
      <dgm:t>
        <a:bodyPr/>
        <a:lstStyle/>
        <a:p>
          <a:endParaRPr lang="en-GB"/>
        </a:p>
      </dgm:t>
    </dgm:pt>
    <dgm:pt modelId="{E4F5C0E1-E2A6-424E-B6A0-D91F76F30E14}">
      <dgm:prSet/>
      <dgm:spPr/>
      <dgm:t>
        <a:bodyPr/>
        <a:lstStyle/>
        <a:p>
          <a:pPr rtl="0"/>
          <a:r>
            <a:rPr lang="en-GB" dirty="0"/>
            <a:t>That which </a:t>
          </a:r>
          <a:r>
            <a:rPr lang="en-GB" b="1" dirty="0"/>
            <a:t>Necessitates</a:t>
          </a:r>
          <a:r>
            <a:rPr lang="en-GB" dirty="0"/>
            <a:t> </a:t>
          </a:r>
          <a:r>
            <a:rPr lang="en-GB" b="1" dirty="0" err="1"/>
            <a:t>Qadha</a:t>
          </a:r>
          <a:r>
            <a:rPr lang="en-GB" dirty="0"/>
            <a:t> only.</a:t>
          </a:r>
        </a:p>
      </dgm:t>
    </dgm:pt>
    <dgm:pt modelId="{F7D21721-84D1-4570-B3CE-28460EEB4D84}" type="parTrans" cxnId="{E3C1C318-D0DA-46A2-8CB9-ABC9B1F96B2D}">
      <dgm:prSet/>
      <dgm:spPr/>
      <dgm:t>
        <a:bodyPr/>
        <a:lstStyle/>
        <a:p>
          <a:endParaRPr lang="en-GB"/>
        </a:p>
      </dgm:t>
    </dgm:pt>
    <dgm:pt modelId="{5575C83D-53A9-43C9-8C97-7B9978CE07E5}" type="sibTrans" cxnId="{E3C1C318-D0DA-46A2-8CB9-ABC9B1F96B2D}">
      <dgm:prSet/>
      <dgm:spPr/>
      <dgm:t>
        <a:bodyPr/>
        <a:lstStyle/>
        <a:p>
          <a:endParaRPr lang="en-GB"/>
        </a:p>
      </dgm:t>
    </dgm:pt>
    <dgm:pt modelId="{F917F5B8-E17B-40B6-8EAF-E6B55DEB4081}" type="pres">
      <dgm:prSet presAssocID="{CD8B4D79-389D-46C6-8BCE-0CC4FD07B8FF}" presName="hierChild1" presStyleCnt="0">
        <dgm:presLayoutVars>
          <dgm:orgChart val="1"/>
          <dgm:chPref val="1"/>
          <dgm:dir/>
          <dgm:animOne val="branch"/>
          <dgm:animLvl val="lvl"/>
          <dgm:resizeHandles/>
        </dgm:presLayoutVars>
      </dgm:prSet>
      <dgm:spPr/>
    </dgm:pt>
    <dgm:pt modelId="{CDBE6337-76FE-4970-9EFF-1AA1BDE51E2A}" type="pres">
      <dgm:prSet presAssocID="{F49ABAED-825B-4E75-B4D4-EB3D7EE82DA8}" presName="hierRoot1" presStyleCnt="0">
        <dgm:presLayoutVars>
          <dgm:hierBranch val="init"/>
        </dgm:presLayoutVars>
      </dgm:prSet>
      <dgm:spPr/>
    </dgm:pt>
    <dgm:pt modelId="{CECF2AC7-F6E0-4B80-9A28-A81816864630}" type="pres">
      <dgm:prSet presAssocID="{F49ABAED-825B-4E75-B4D4-EB3D7EE82DA8}" presName="rootComposite1" presStyleCnt="0"/>
      <dgm:spPr/>
    </dgm:pt>
    <dgm:pt modelId="{339B62F0-38A5-4D1D-91FF-8954A7060077}" type="pres">
      <dgm:prSet presAssocID="{F49ABAED-825B-4E75-B4D4-EB3D7EE82DA8}" presName="rootText1" presStyleLbl="node0" presStyleIdx="0" presStyleCnt="1" custScaleX="158086" custScaleY="45834" custLinFactNeighborX="609" custLinFactNeighborY="-36575">
        <dgm:presLayoutVars>
          <dgm:chPref val="3"/>
        </dgm:presLayoutVars>
      </dgm:prSet>
      <dgm:spPr/>
    </dgm:pt>
    <dgm:pt modelId="{502EE3B7-DC42-46DC-B86E-033BC661A7EA}" type="pres">
      <dgm:prSet presAssocID="{F49ABAED-825B-4E75-B4D4-EB3D7EE82DA8}" presName="rootConnector1" presStyleLbl="node1" presStyleIdx="0" presStyleCnt="0"/>
      <dgm:spPr/>
    </dgm:pt>
    <dgm:pt modelId="{3F241795-5CFF-4172-A818-3FA5C8AA91EB}" type="pres">
      <dgm:prSet presAssocID="{F49ABAED-825B-4E75-B4D4-EB3D7EE82DA8}" presName="hierChild2" presStyleCnt="0"/>
      <dgm:spPr/>
    </dgm:pt>
    <dgm:pt modelId="{385A6657-FFD7-40F4-AB5B-9FA74773DA5C}" type="pres">
      <dgm:prSet presAssocID="{C91FED31-5F48-4377-82EA-9AD1CD2CED2E}" presName="Name37" presStyleLbl="parChTrans1D2" presStyleIdx="0" presStyleCnt="2"/>
      <dgm:spPr/>
    </dgm:pt>
    <dgm:pt modelId="{7F5ACC27-8B69-4B9D-88B3-3CE36B2EBEF6}" type="pres">
      <dgm:prSet presAssocID="{A0041C67-2254-416B-AB8C-CFC1D9213BED}" presName="hierRoot2" presStyleCnt="0">
        <dgm:presLayoutVars>
          <dgm:hierBranch val="init"/>
        </dgm:presLayoutVars>
      </dgm:prSet>
      <dgm:spPr/>
    </dgm:pt>
    <dgm:pt modelId="{F324666F-5E16-4C3F-8681-54C33A0D5F92}" type="pres">
      <dgm:prSet presAssocID="{A0041C67-2254-416B-AB8C-CFC1D9213BED}" presName="rootComposite" presStyleCnt="0"/>
      <dgm:spPr/>
    </dgm:pt>
    <dgm:pt modelId="{AC085BED-48EB-4853-9FD2-958ABC80252F}" type="pres">
      <dgm:prSet presAssocID="{A0041C67-2254-416B-AB8C-CFC1D9213BED}" presName="rootText" presStyleLbl="node2" presStyleIdx="0" presStyleCnt="2" custScaleX="93359" custScaleY="48158" custLinFactNeighborX="1105" custLinFactNeighborY="-40529">
        <dgm:presLayoutVars>
          <dgm:chPref val="3"/>
        </dgm:presLayoutVars>
      </dgm:prSet>
      <dgm:spPr/>
    </dgm:pt>
    <dgm:pt modelId="{97F39E6D-30FF-4CA3-9BD0-D9FAD12F95CC}" type="pres">
      <dgm:prSet presAssocID="{A0041C67-2254-416B-AB8C-CFC1D9213BED}" presName="rootConnector" presStyleLbl="node2" presStyleIdx="0" presStyleCnt="2"/>
      <dgm:spPr/>
    </dgm:pt>
    <dgm:pt modelId="{7AFC9ABF-915E-4FA0-A19F-0FE33D52A851}" type="pres">
      <dgm:prSet presAssocID="{A0041C67-2254-416B-AB8C-CFC1D9213BED}" presName="hierChild4" presStyleCnt="0"/>
      <dgm:spPr/>
    </dgm:pt>
    <dgm:pt modelId="{4073B91D-11CD-4992-95C7-D730F0576693}" type="pres">
      <dgm:prSet presAssocID="{A0041C67-2254-416B-AB8C-CFC1D9213BED}" presName="hierChild5" presStyleCnt="0"/>
      <dgm:spPr/>
    </dgm:pt>
    <dgm:pt modelId="{87B4BE4F-F8A5-40E9-A570-92DFF47489F7}" type="pres">
      <dgm:prSet presAssocID="{F7D21721-84D1-4570-B3CE-28460EEB4D84}" presName="Name37" presStyleLbl="parChTrans1D2" presStyleIdx="1" presStyleCnt="2"/>
      <dgm:spPr/>
    </dgm:pt>
    <dgm:pt modelId="{89AF7623-58C9-49E6-8614-EB43DE356EFA}" type="pres">
      <dgm:prSet presAssocID="{E4F5C0E1-E2A6-424E-B6A0-D91F76F30E14}" presName="hierRoot2" presStyleCnt="0">
        <dgm:presLayoutVars>
          <dgm:hierBranch val="init"/>
        </dgm:presLayoutVars>
      </dgm:prSet>
      <dgm:spPr/>
    </dgm:pt>
    <dgm:pt modelId="{3B6AF053-4ECF-4E4E-9C45-9748C32777B0}" type="pres">
      <dgm:prSet presAssocID="{E4F5C0E1-E2A6-424E-B6A0-D91F76F30E14}" presName="rootComposite" presStyleCnt="0"/>
      <dgm:spPr/>
    </dgm:pt>
    <dgm:pt modelId="{245066E4-0F4F-428E-B60F-7655FC57A606}" type="pres">
      <dgm:prSet presAssocID="{E4F5C0E1-E2A6-424E-B6A0-D91F76F30E14}" presName="rootText" presStyleLbl="node2" presStyleIdx="1" presStyleCnt="2" custScaleX="103454" custScaleY="46348" custLinFactNeighborX="-2169" custLinFactNeighborY="-40529">
        <dgm:presLayoutVars>
          <dgm:chPref val="3"/>
        </dgm:presLayoutVars>
      </dgm:prSet>
      <dgm:spPr/>
    </dgm:pt>
    <dgm:pt modelId="{E8A74E9B-23B2-42FB-89E8-0D949CE807B2}" type="pres">
      <dgm:prSet presAssocID="{E4F5C0E1-E2A6-424E-B6A0-D91F76F30E14}" presName="rootConnector" presStyleLbl="node2" presStyleIdx="1" presStyleCnt="2"/>
      <dgm:spPr/>
    </dgm:pt>
    <dgm:pt modelId="{A31B5A27-8861-4399-AD8C-D77BA3747852}" type="pres">
      <dgm:prSet presAssocID="{E4F5C0E1-E2A6-424E-B6A0-D91F76F30E14}" presName="hierChild4" presStyleCnt="0"/>
      <dgm:spPr/>
    </dgm:pt>
    <dgm:pt modelId="{BB7D7C27-D382-41C9-BD14-064650DF1DAC}" type="pres">
      <dgm:prSet presAssocID="{E4F5C0E1-E2A6-424E-B6A0-D91F76F30E14}" presName="hierChild5" presStyleCnt="0"/>
      <dgm:spPr/>
    </dgm:pt>
    <dgm:pt modelId="{706E52AB-A740-458F-81E7-21EF62A0698E}" type="pres">
      <dgm:prSet presAssocID="{F49ABAED-825B-4E75-B4D4-EB3D7EE82DA8}" presName="hierChild3" presStyleCnt="0"/>
      <dgm:spPr/>
    </dgm:pt>
  </dgm:ptLst>
  <dgm:cxnLst>
    <dgm:cxn modelId="{4F580B0D-4CC7-4EF8-80EB-F9C08139418B}" type="presOf" srcId="{E4F5C0E1-E2A6-424E-B6A0-D91F76F30E14}" destId="{245066E4-0F4F-428E-B60F-7655FC57A606}" srcOrd="0" destOrd="0" presId="urn:microsoft.com/office/officeart/2005/8/layout/orgChart1"/>
    <dgm:cxn modelId="{E3C1C318-D0DA-46A2-8CB9-ABC9B1F96B2D}" srcId="{F49ABAED-825B-4E75-B4D4-EB3D7EE82DA8}" destId="{E4F5C0E1-E2A6-424E-B6A0-D91F76F30E14}" srcOrd="1" destOrd="0" parTransId="{F7D21721-84D1-4570-B3CE-28460EEB4D84}" sibTransId="{5575C83D-53A9-43C9-8C97-7B9978CE07E5}"/>
    <dgm:cxn modelId="{7E86EA18-1D38-4C3B-B657-68C57186C237}" type="presOf" srcId="{E4F5C0E1-E2A6-424E-B6A0-D91F76F30E14}" destId="{E8A74E9B-23B2-42FB-89E8-0D949CE807B2}" srcOrd="1" destOrd="0" presId="urn:microsoft.com/office/officeart/2005/8/layout/orgChart1"/>
    <dgm:cxn modelId="{1B42F842-A59B-41C7-8158-CC3B9ABE898A}" type="presOf" srcId="{C91FED31-5F48-4377-82EA-9AD1CD2CED2E}" destId="{385A6657-FFD7-40F4-AB5B-9FA74773DA5C}" srcOrd="0" destOrd="0" presId="urn:microsoft.com/office/officeart/2005/8/layout/orgChart1"/>
    <dgm:cxn modelId="{D2379145-AD76-40B4-A8D3-89D20BEB7544}" srcId="{F49ABAED-825B-4E75-B4D4-EB3D7EE82DA8}" destId="{A0041C67-2254-416B-AB8C-CFC1D9213BED}" srcOrd="0" destOrd="0" parTransId="{C91FED31-5F48-4377-82EA-9AD1CD2CED2E}" sibTransId="{839A8560-34B0-44D8-82BC-F25FF12D385B}"/>
    <dgm:cxn modelId="{7434C14F-3C88-44E9-ADD0-20869D5895F4}" srcId="{CD8B4D79-389D-46C6-8BCE-0CC4FD07B8FF}" destId="{F49ABAED-825B-4E75-B4D4-EB3D7EE82DA8}" srcOrd="0" destOrd="0" parTransId="{0D2440CB-D8C6-4426-93A8-5C1BAC174F6E}" sibTransId="{C46745F9-2A2F-4251-BD7E-174B3ECE2F05}"/>
    <dgm:cxn modelId="{9C029DB1-6124-4C40-960E-9FDAC17AC169}" type="presOf" srcId="{F49ABAED-825B-4E75-B4D4-EB3D7EE82DA8}" destId="{339B62F0-38A5-4D1D-91FF-8954A7060077}" srcOrd="0" destOrd="0" presId="urn:microsoft.com/office/officeart/2005/8/layout/orgChart1"/>
    <dgm:cxn modelId="{AE61EBB9-9535-4D6C-B1AC-59089D652BF6}" type="presOf" srcId="{A0041C67-2254-416B-AB8C-CFC1D9213BED}" destId="{97F39E6D-30FF-4CA3-9BD0-D9FAD12F95CC}" srcOrd="1" destOrd="0" presId="urn:microsoft.com/office/officeart/2005/8/layout/orgChart1"/>
    <dgm:cxn modelId="{7A5AAFBC-0CD1-4775-9421-D23568A88B91}" type="presOf" srcId="{F7D21721-84D1-4570-B3CE-28460EEB4D84}" destId="{87B4BE4F-F8A5-40E9-A570-92DFF47489F7}" srcOrd="0" destOrd="0" presId="urn:microsoft.com/office/officeart/2005/8/layout/orgChart1"/>
    <dgm:cxn modelId="{B1415DDB-797A-4117-88B8-AF320E60357B}" type="presOf" srcId="{CD8B4D79-389D-46C6-8BCE-0CC4FD07B8FF}" destId="{F917F5B8-E17B-40B6-8EAF-E6B55DEB4081}" srcOrd="0" destOrd="0" presId="urn:microsoft.com/office/officeart/2005/8/layout/orgChart1"/>
    <dgm:cxn modelId="{5D50F5EC-9488-4CE7-A442-6574DCB3C47B}" type="presOf" srcId="{A0041C67-2254-416B-AB8C-CFC1D9213BED}" destId="{AC085BED-48EB-4853-9FD2-958ABC80252F}" srcOrd="0" destOrd="0" presId="urn:microsoft.com/office/officeart/2005/8/layout/orgChart1"/>
    <dgm:cxn modelId="{7FB192F8-5DCB-48B1-9014-E5699EBC790D}" type="presOf" srcId="{F49ABAED-825B-4E75-B4D4-EB3D7EE82DA8}" destId="{502EE3B7-DC42-46DC-B86E-033BC661A7EA}" srcOrd="1" destOrd="0" presId="urn:microsoft.com/office/officeart/2005/8/layout/orgChart1"/>
    <dgm:cxn modelId="{15C09B67-F46E-4B50-8107-5D6DE55F5883}" type="presParOf" srcId="{F917F5B8-E17B-40B6-8EAF-E6B55DEB4081}" destId="{CDBE6337-76FE-4970-9EFF-1AA1BDE51E2A}" srcOrd="0" destOrd="0" presId="urn:microsoft.com/office/officeart/2005/8/layout/orgChart1"/>
    <dgm:cxn modelId="{6B0342AA-2DE9-4651-9849-48DF886ABD81}" type="presParOf" srcId="{CDBE6337-76FE-4970-9EFF-1AA1BDE51E2A}" destId="{CECF2AC7-F6E0-4B80-9A28-A81816864630}" srcOrd="0" destOrd="0" presId="urn:microsoft.com/office/officeart/2005/8/layout/orgChart1"/>
    <dgm:cxn modelId="{7D8BBCBF-4AFF-4E32-BFEB-78FCE8FC5B96}" type="presParOf" srcId="{CECF2AC7-F6E0-4B80-9A28-A81816864630}" destId="{339B62F0-38A5-4D1D-91FF-8954A7060077}" srcOrd="0" destOrd="0" presId="urn:microsoft.com/office/officeart/2005/8/layout/orgChart1"/>
    <dgm:cxn modelId="{86212070-BFD9-4D33-A76A-34C7494C6880}" type="presParOf" srcId="{CECF2AC7-F6E0-4B80-9A28-A81816864630}" destId="{502EE3B7-DC42-46DC-B86E-033BC661A7EA}" srcOrd="1" destOrd="0" presId="urn:microsoft.com/office/officeart/2005/8/layout/orgChart1"/>
    <dgm:cxn modelId="{C69EF39D-6230-4890-B2C4-B858C9BB49C3}" type="presParOf" srcId="{CDBE6337-76FE-4970-9EFF-1AA1BDE51E2A}" destId="{3F241795-5CFF-4172-A818-3FA5C8AA91EB}" srcOrd="1" destOrd="0" presId="urn:microsoft.com/office/officeart/2005/8/layout/orgChart1"/>
    <dgm:cxn modelId="{C268F600-699B-4F77-BDEC-C588A1339D7B}" type="presParOf" srcId="{3F241795-5CFF-4172-A818-3FA5C8AA91EB}" destId="{385A6657-FFD7-40F4-AB5B-9FA74773DA5C}" srcOrd="0" destOrd="0" presId="urn:microsoft.com/office/officeart/2005/8/layout/orgChart1"/>
    <dgm:cxn modelId="{346F200D-BECE-46DB-AA85-929B7BD065B7}" type="presParOf" srcId="{3F241795-5CFF-4172-A818-3FA5C8AA91EB}" destId="{7F5ACC27-8B69-4B9D-88B3-3CE36B2EBEF6}" srcOrd="1" destOrd="0" presId="urn:microsoft.com/office/officeart/2005/8/layout/orgChart1"/>
    <dgm:cxn modelId="{0031777A-4F13-4DD1-983E-71EB69890FD7}" type="presParOf" srcId="{7F5ACC27-8B69-4B9D-88B3-3CE36B2EBEF6}" destId="{F324666F-5E16-4C3F-8681-54C33A0D5F92}" srcOrd="0" destOrd="0" presId="urn:microsoft.com/office/officeart/2005/8/layout/orgChart1"/>
    <dgm:cxn modelId="{6006EE0C-7676-42E7-A8F4-A31ACF6FEB57}" type="presParOf" srcId="{F324666F-5E16-4C3F-8681-54C33A0D5F92}" destId="{AC085BED-48EB-4853-9FD2-958ABC80252F}" srcOrd="0" destOrd="0" presId="urn:microsoft.com/office/officeart/2005/8/layout/orgChart1"/>
    <dgm:cxn modelId="{B4CEE11C-6A05-4BE1-BB7D-971C188D8BA6}" type="presParOf" srcId="{F324666F-5E16-4C3F-8681-54C33A0D5F92}" destId="{97F39E6D-30FF-4CA3-9BD0-D9FAD12F95CC}" srcOrd="1" destOrd="0" presId="urn:microsoft.com/office/officeart/2005/8/layout/orgChart1"/>
    <dgm:cxn modelId="{791BB5CC-B9B7-4A95-91A7-640797D877F3}" type="presParOf" srcId="{7F5ACC27-8B69-4B9D-88B3-3CE36B2EBEF6}" destId="{7AFC9ABF-915E-4FA0-A19F-0FE33D52A851}" srcOrd="1" destOrd="0" presId="urn:microsoft.com/office/officeart/2005/8/layout/orgChart1"/>
    <dgm:cxn modelId="{EC5B7324-6030-43E8-854E-1BD28F694200}" type="presParOf" srcId="{7F5ACC27-8B69-4B9D-88B3-3CE36B2EBEF6}" destId="{4073B91D-11CD-4992-95C7-D730F0576693}" srcOrd="2" destOrd="0" presId="urn:microsoft.com/office/officeart/2005/8/layout/orgChart1"/>
    <dgm:cxn modelId="{1AB5D6B6-F9CA-4901-98A8-F5A098F9AD92}" type="presParOf" srcId="{3F241795-5CFF-4172-A818-3FA5C8AA91EB}" destId="{87B4BE4F-F8A5-40E9-A570-92DFF47489F7}" srcOrd="2" destOrd="0" presId="urn:microsoft.com/office/officeart/2005/8/layout/orgChart1"/>
    <dgm:cxn modelId="{00125326-6FAE-45FA-906B-F1594E157D38}" type="presParOf" srcId="{3F241795-5CFF-4172-A818-3FA5C8AA91EB}" destId="{89AF7623-58C9-49E6-8614-EB43DE356EFA}" srcOrd="3" destOrd="0" presId="urn:microsoft.com/office/officeart/2005/8/layout/orgChart1"/>
    <dgm:cxn modelId="{8327B526-5EFF-4EBF-A07F-E6F62C113212}" type="presParOf" srcId="{89AF7623-58C9-49E6-8614-EB43DE356EFA}" destId="{3B6AF053-4ECF-4E4E-9C45-9748C32777B0}" srcOrd="0" destOrd="0" presId="urn:microsoft.com/office/officeart/2005/8/layout/orgChart1"/>
    <dgm:cxn modelId="{8FA19F9D-8CDA-4FFE-8558-913634DAC9E9}" type="presParOf" srcId="{3B6AF053-4ECF-4E4E-9C45-9748C32777B0}" destId="{245066E4-0F4F-428E-B60F-7655FC57A606}" srcOrd="0" destOrd="0" presId="urn:microsoft.com/office/officeart/2005/8/layout/orgChart1"/>
    <dgm:cxn modelId="{A3F1E0AC-7983-41BA-9C06-59177CEF2DEA}" type="presParOf" srcId="{3B6AF053-4ECF-4E4E-9C45-9748C32777B0}" destId="{E8A74E9B-23B2-42FB-89E8-0D949CE807B2}" srcOrd="1" destOrd="0" presId="urn:microsoft.com/office/officeart/2005/8/layout/orgChart1"/>
    <dgm:cxn modelId="{394F3F56-BC02-4F89-BF35-AA14FE2E6B75}" type="presParOf" srcId="{89AF7623-58C9-49E6-8614-EB43DE356EFA}" destId="{A31B5A27-8861-4399-AD8C-D77BA3747852}" srcOrd="1" destOrd="0" presId="urn:microsoft.com/office/officeart/2005/8/layout/orgChart1"/>
    <dgm:cxn modelId="{B2917DAE-0CD4-4129-A64F-E8DEF6B92160}" type="presParOf" srcId="{89AF7623-58C9-49E6-8614-EB43DE356EFA}" destId="{BB7D7C27-D382-41C9-BD14-064650DF1DAC}" srcOrd="2" destOrd="0" presId="urn:microsoft.com/office/officeart/2005/8/layout/orgChart1"/>
    <dgm:cxn modelId="{AE8F6869-FDA5-43F9-998D-B952AC03CD28}" type="presParOf" srcId="{CDBE6337-76FE-4970-9EFF-1AA1BDE51E2A}" destId="{706E52AB-A740-458F-81E7-21EF62A0698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C95AAD-0AEA-4265-98AF-392A2A2F4B10}" type="doc">
      <dgm:prSet loTypeId="urn:microsoft.com/office/officeart/2005/8/layout/matrix2" loCatId="matrix" qsTypeId="urn:microsoft.com/office/officeart/2005/8/quickstyle/3d3" qsCatId="3D" csTypeId="urn:microsoft.com/office/officeart/2005/8/colors/colorful2" csCatId="colorful" phldr="1"/>
      <dgm:spPr/>
      <dgm:t>
        <a:bodyPr/>
        <a:lstStyle/>
        <a:p>
          <a:endParaRPr lang="en-GB"/>
        </a:p>
      </dgm:t>
    </dgm:pt>
    <dgm:pt modelId="{8AACD2FF-F452-49F9-A2F9-FB58131230ED}">
      <dgm:prSet phldrT="[Text]" custT="1"/>
      <dgm:spPr/>
      <dgm:t>
        <a:bodyPr/>
        <a:lstStyle/>
        <a:p>
          <a:r>
            <a:rPr lang="en-GB" sz="2000" b="1" dirty="0">
              <a:latin typeface="Calibri"/>
            </a:rPr>
            <a:t>Worsening Physical Condition</a:t>
          </a:r>
          <a:endParaRPr lang="en-GB" sz="2000" b="1" dirty="0"/>
        </a:p>
      </dgm:t>
    </dgm:pt>
    <dgm:pt modelId="{1C8971E8-8AF0-4F34-95ED-14E8EEF6254E}" type="parTrans" cxnId="{580094CB-86CA-4C6D-8D0A-FC384BF4F41F}">
      <dgm:prSet/>
      <dgm:spPr/>
      <dgm:t>
        <a:bodyPr/>
        <a:lstStyle/>
        <a:p>
          <a:endParaRPr lang="en-GB"/>
        </a:p>
      </dgm:t>
    </dgm:pt>
    <dgm:pt modelId="{7CF73478-F582-452E-9C64-DC5EE3647171}" type="sibTrans" cxnId="{580094CB-86CA-4C6D-8D0A-FC384BF4F41F}">
      <dgm:prSet/>
      <dgm:spPr/>
      <dgm:t>
        <a:bodyPr/>
        <a:lstStyle/>
        <a:p>
          <a:endParaRPr lang="en-GB"/>
        </a:p>
      </dgm:t>
    </dgm:pt>
    <dgm:pt modelId="{E8E6BE1E-94BB-4233-8652-57B643664BD1}">
      <dgm:prSet phldrT="[Text]" custT="1"/>
      <dgm:spPr/>
      <dgm:t>
        <a:bodyPr/>
        <a:lstStyle/>
        <a:p>
          <a:r>
            <a:rPr lang="en-GB" sz="2000" b="1" dirty="0"/>
            <a:t>Slower </a:t>
          </a:r>
        </a:p>
        <a:p>
          <a:r>
            <a:rPr lang="en-GB" sz="2000" b="1" dirty="0"/>
            <a:t>Recovery</a:t>
          </a:r>
          <a:endParaRPr lang="en-GB" sz="2000" dirty="0"/>
        </a:p>
      </dgm:t>
    </dgm:pt>
    <dgm:pt modelId="{12783012-3F30-44BB-A1AF-1985AD2D9BD6}" type="parTrans" cxnId="{1477DE56-71F3-4E9D-8FD4-699723EB070A}">
      <dgm:prSet/>
      <dgm:spPr/>
      <dgm:t>
        <a:bodyPr/>
        <a:lstStyle/>
        <a:p>
          <a:endParaRPr lang="en-GB"/>
        </a:p>
      </dgm:t>
    </dgm:pt>
    <dgm:pt modelId="{35DFAF39-5589-4D12-B6B9-55EE3D2E05AC}" type="sibTrans" cxnId="{1477DE56-71F3-4E9D-8FD4-699723EB070A}">
      <dgm:prSet/>
      <dgm:spPr/>
      <dgm:t>
        <a:bodyPr/>
        <a:lstStyle/>
        <a:p>
          <a:endParaRPr lang="en-GB"/>
        </a:p>
      </dgm:t>
    </dgm:pt>
    <dgm:pt modelId="{ACCA45B9-F9D8-4555-95A9-68F5CD6838AF}">
      <dgm:prSet phldrT="[Text]" custT="1"/>
      <dgm:spPr/>
      <dgm:t>
        <a:bodyPr/>
        <a:lstStyle/>
        <a:p>
          <a:r>
            <a:rPr lang="en-GB" sz="2000" b="1" dirty="0">
              <a:latin typeface="Calibri"/>
            </a:rPr>
            <a:t>Worsening Mental Condition</a:t>
          </a:r>
          <a:endParaRPr lang="en-GB" sz="2000" b="1" dirty="0"/>
        </a:p>
      </dgm:t>
    </dgm:pt>
    <dgm:pt modelId="{25E77E29-DB9C-4102-BE40-99CB983C2417}" type="parTrans" cxnId="{9B9E281A-B281-4CB9-A111-38E6FAE7398D}">
      <dgm:prSet/>
      <dgm:spPr/>
      <dgm:t>
        <a:bodyPr/>
        <a:lstStyle/>
        <a:p>
          <a:endParaRPr lang="en-GB"/>
        </a:p>
      </dgm:t>
    </dgm:pt>
    <dgm:pt modelId="{CD5E5D78-F19C-4BB2-8A61-0384545CE273}" type="sibTrans" cxnId="{9B9E281A-B281-4CB9-A111-38E6FAE7398D}">
      <dgm:prSet/>
      <dgm:spPr/>
      <dgm:t>
        <a:bodyPr/>
        <a:lstStyle/>
        <a:p>
          <a:endParaRPr lang="en-GB"/>
        </a:p>
      </dgm:t>
    </dgm:pt>
    <dgm:pt modelId="{D508DC21-30AC-4F97-A564-19F71BFA104A}">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GB" sz="2000" b="1" dirty="0"/>
            <a:t>Worsening</a:t>
          </a:r>
        </a:p>
        <a:p>
          <a:pPr defTabSz="1377950">
            <a:lnSpc>
              <a:spcPct val="90000"/>
            </a:lnSpc>
            <a:spcBef>
              <a:spcPct val="0"/>
            </a:spcBef>
            <a:spcAft>
              <a:spcPct val="35000"/>
            </a:spcAft>
          </a:pPr>
          <a:r>
            <a:rPr lang="en-GB" sz="2000" b="1" dirty="0"/>
            <a:t>Pain </a:t>
          </a:r>
        </a:p>
      </dgm:t>
    </dgm:pt>
    <dgm:pt modelId="{715DE2F0-288B-434A-9F2E-2CF4B2930E2F}" type="parTrans" cxnId="{1EBA02B3-B51B-4DE9-AA6C-8B3ACFA4C499}">
      <dgm:prSet/>
      <dgm:spPr/>
      <dgm:t>
        <a:bodyPr/>
        <a:lstStyle/>
        <a:p>
          <a:endParaRPr lang="en-GB"/>
        </a:p>
      </dgm:t>
    </dgm:pt>
    <dgm:pt modelId="{584DAAA7-6E31-4BED-B4AA-5DB7D95E4AAD}" type="sibTrans" cxnId="{1EBA02B3-B51B-4DE9-AA6C-8B3ACFA4C499}">
      <dgm:prSet/>
      <dgm:spPr/>
      <dgm:t>
        <a:bodyPr/>
        <a:lstStyle/>
        <a:p>
          <a:endParaRPr lang="en-GB"/>
        </a:p>
      </dgm:t>
    </dgm:pt>
    <dgm:pt modelId="{911545F6-C0F6-4C18-BE18-7A73F96FBF8E}" type="pres">
      <dgm:prSet presAssocID="{CEC95AAD-0AEA-4265-98AF-392A2A2F4B10}" presName="matrix" presStyleCnt="0">
        <dgm:presLayoutVars>
          <dgm:chMax val="1"/>
          <dgm:dir/>
          <dgm:resizeHandles val="exact"/>
        </dgm:presLayoutVars>
      </dgm:prSet>
      <dgm:spPr/>
    </dgm:pt>
    <dgm:pt modelId="{8485D769-0F56-48A8-A51C-13952A745516}" type="pres">
      <dgm:prSet presAssocID="{CEC95AAD-0AEA-4265-98AF-392A2A2F4B10}" presName="axisShape" presStyleLbl="bgShp" presStyleIdx="0" presStyleCnt="1"/>
      <dgm:spPr/>
    </dgm:pt>
    <dgm:pt modelId="{C22A5732-4B89-4CD6-BA09-5A4B5C45289E}" type="pres">
      <dgm:prSet presAssocID="{CEC95AAD-0AEA-4265-98AF-392A2A2F4B10}" presName="rect1" presStyleLbl="node1" presStyleIdx="0" presStyleCnt="4">
        <dgm:presLayoutVars>
          <dgm:chMax val="0"/>
          <dgm:chPref val="0"/>
          <dgm:bulletEnabled val="1"/>
        </dgm:presLayoutVars>
      </dgm:prSet>
      <dgm:spPr/>
    </dgm:pt>
    <dgm:pt modelId="{629FF242-603C-4334-9C0E-7F12AFC2F935}" type="pres">
      <dgm:prSet presAssocID="{CEC95AAD-0AEA-4265-98AF-392A2A2F4B10}" presName="rect2" presStyleLbl="node1" presStyleIdx="1" presStyleCnt="4">
        <dgm:presLayoutVars>
          <dgm:chMax val="0"/>
          <dgm:chPref val="0"/>
          <dgm:bulletEnabled val="1"/>
        </dgm:presLayoutVars>
      </dgm:prSet>
      <dgm:spPr/>
    </dgm:pt>
    <dgm:pt modelId="{93C0F14A-A5F3-422D-BE8A-98C84557A0AF}" type="pres">
      <dgm:prSet presAssocID="{CEC95AAD-0AEA-4265-98AF-392A2A2F4B10}" presName="rect3" presStyleLbl="node1" presStyleIdx="2" presStyleCnt="4">
        <dgm:presLayoutVars>
          <dgm:chMax val="0"/>
          <dgm:chPref val="0"/>
          <dgm:bulletEnabled val="1"/>
        </dgm:presLayoutVars>
      </dgm:prSet>
      <dgm:spPr/>
    </dgm:pt>
    <dgm:pt modelId="{EB35D59B-A724-4283-8443-662011D0A5B0}" type="pres">
      <dgm:prSet presAssocID="{CEC95AAD-0AEA-4265-98AF-392A2A2F4B10}" presName="rect4" presStyleLbl="node1" presStyleIdx="3" presStyleCnt="4">
        <dgm:presLayoutVars>
          <dgm:chMax val="0"/>
          <dgm:chPref val="0"/>
          <dgm:bulletEnabled val="1"/>
        </dgm:presLayoutVars>
      </dgm:prSet>
      <dgm:spPr/>
    </dgm:pt>
  </dgm:ptLst>
  <dgm:cxnLst>
    <dgm:cxn modelId="{9B9E281A-B281-4CB9-A111-38E6FAE7398D}" srcId="{CEC95AAD-0AEA-4265-98AF-392A2A2F4B10}" destId="{ACCA45B9-F9D8-4555-95A9-68F5CD6838AF}" srcOrd="2" destOrd="0" parTransId="{25E77E29-DB9C-4102-BE40-99CB983C2417}" sibTransId="{CD5E5D78-F19C-4BB2-8A61-0384545CE273}"/>
    <dgm:cxn modelId="{47A7703D-F2B9-48B4-ABBD-8E7F696AEFD6}" type="presOf" srcId="{D508DC21-30AC-4F97-A564-19F71BFA104A}" destId="{EB35D59B-A724-4283-8443-662011D0A5B0}" srcOrd="0" destOrd="0" presId="urn:microsoft.com/office/officeart/2005/8/layout/matrix2"/>
    <dgm:cxn modelId="{1477DE56-71F3-4E9D-8FD4-699723EB070A}" srcId="{CEC95AAD-0AEA-4265-98AF-392A2A2F4B10}" destId="{E8E6BE1E-94BB-4233-8652-57B643664BD1}" srcOrd="1" destOrd="0" parTransId="{12783012-3F30-44BB-A1AF-1985AD2D9BD6}" sibTransId="{35DFAF39-5589-4D12-B6B9-55EE3D2E05AC}"/>
    <dgm:cxn modelId="{1EBA02B3-B51B-4DE9-AA6C-8B3ACFA4C499}" srcId="{CEC95AAD-0AEA-4265-98AF-392A2A2F4B10}" destId="{D508DC21-30AC-4F97-A564-19F71BFA104A}" srcOrd="3" destOrd="0" parTransId="{715DE2F0-288B-434A-9F2E-2CF4B2930E2F}" sibTransId="{584DAAA7-6E31-4BED-B4AA-5DB7D95E4AAD}"/>
    <dgm:cxn modelId="{EEA879C3-33B9-41F7-8633-7F135DCE1F90}" type="presOf" srcId="{E8E6BE1E-94BB-4233-8652-57B643664BD1}" destId="{629FF242-603C-4334-9C0E-7F12AFC2F935}" srcOrd="0" destOrd="0" presId="urn:microsoft.com/office/officeart/2005/8/layout/matrix2"/>
    <dgm:cxn modelId="{580094CB-86CA-4C6D-8D0A-FC384BF4F41F}" srcId="{CEC95AAD-0AEA-4265-98AF-392A2A2F4B10}" destId="{8AACD2FF-F452-49F9-A2F9-FB58131230ED}" srcOrd="0" destOrd="0" parTransId="{1C8971E8-8AF0-4F34-95ED-14E8EEF6254E}" sibTransId="{7CF73478-F582-452E-9C64-DC5EE3647171}"/>
    <dgm:cxn modelId="{2C5F0CE2-6017-49D5-8259-A775AC87C22C}" type="presOf" srcId="{CEC95AAD-0AEA-4265-98AF-392A2A2F4B10}" destId="{911545F6-C0F6-4C18-BE18-7A73F96FBF8E}" srcOrd="0" destOrd="0" presId="urn:microsoft.com/office/officeart/2005/8/layout/matrix2"/>
    <dgm:cxn modelId="{335847E3-4595-4712-A59D-EE6B6005430E}" type="presOf" srcId="{8AACD2FF-F452-49F9-A2F9-FB58131230ED}" destId="{C22A5732-4B89-4CD6-BA09-5A4B5C45289E}" srcOrd="0" destOrd="0" presId="urn:microsoft.com/office/officeart/2005/8/layout/matrix2"/>
    <dgm:cxn modelId="{AC52C2E6-C37F-4C2A-B3BC-3745B96F7576}" type="presOf" srcId="{ACCA45B9-F9D8-4555-95A9-68F5CD6838AF}" destId="{93C0F14A-A5F3-422D-BE8A-98C84557A0AF}" srcOrd="0" destOrd="0" presId="urn:microsoft.com/office/officeart/2005/8/layout/matrix2"/>
    <dgm:cxn modelId="{29077154-2C5E-4E0E-937C-4EB48B1B5D7A}" type="presParOf" srcId="{911545F6-C0F6-4C18-BE18-7A73F96FBF8E}" destId="{8485D769-0F56-48A8-A51C-13952A745516}" srcOrd="0" destOrd="0" presId="urn:microsoft.com/office/officeart/2005/8/layout/matrix2"/>
    <dgm:cxn modelId="{E2A606B3-C772-4ADE-A050-CBEF881A9366}" type="presParOf" srcId="{911545F6-C0F6-4C18-BE18-7A73F96FBF8E}" destId="{C22A5732-4B89-4CD6-BA09-5A4B5C45289E}" srcOrd="1" destOrd="0" presId="urn:microsoft.com/office/officeart/2005/8/layout/matrix2"/>
    <dgm:cxn modelId="{8B3B2369-1ECA-4C87-A8D1-D23F794AA3D4}" type="presParOf" srcId="{911545F6-C0F6-4C18-BE18-7A73F96FBF8E}" destId="{629FF242-603C-4334-9C0E-7F12AFC2F935}" srcOrd="2" destOrd="0" presId="urn:microsoft.com/office/officeart/2005/8/layout/matrix2"/>
    <dgm:cxn modelId="{DBB3A167-BFBA-440F-815C-9AB1B32BC9D8}" type="presParOf" srcId="{911545F6-C0F6-4C18-BE18-7A73F96FBF8E}" destId="{93C0F14A-A5F3-422D-BE8A-98C84557A0AF}" srcOrd="3" destOrd="0" presId="urn:microsoft.com/office/officeart/2005/8/layout/matrix2"/>
    <dgm:cxn modelId="{79E80EE6-5FB1-4092-8A38-D90D947F2266}" type="presParOf" srcId="{911545F6-C0F6-4C18-BE18-7A73F96FBF8E}" destId="{EB35D59B-A724-4283-8443-662011D0A5B0}"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F7EFA-15B8-4A1A-9FC0-28A517D86F13}">
      <dsp:nvSpPr>
        <dsp:cNvPr id="0" name=""/>
        <dsp:cNvSpPr/>
      </dsp:nvSpPr>
      <dsp:spPr>
        <a:xfrm>
          <a:off x="5028302" y="1613205"/>
          <a:ext cx="283427" cy="2310983"/>
        </a:xfrm>
        <a:custGeom>
          <a:avLst/>
          <a:gdLst/>
          <a:ahLst/>
          <a:cxnLst/>
          <a:rect l="0" t="0" r="0" b="0"/>
          <a:pathLst>
            <a:path>
              <a:moveTo>
                <a:pt x="0" y="0"/>
              </a:moveTo>
              <a:lnTo>
                <a:pt x="0" y="2310983"/>
              </a:lnTo>
              <a:lnTo>
                <a:pt x="283427" y="2310983"/>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E2CFB4-7D11-4973-A19B-260A6A2A1A01}">
      <dsp:nvSpPr>
        <dsp:cNvPr id="0" name=""/>
        <dsp:cNvSpPr/>
      </dsp:nvSpPr>
      <dsp:spPr>
        <a:xfrm>
          <a:off x="5028302" y="1613205"/>
          <a:ext cx="283427" cy="1437679"/>
        </a:xfrm>
        <a:custGeom>
          <a:avLst/>
          <a:gdLst/>
          <a:ahLst/>
          <a:cxnLst/>
          <a:rect l="0" t="0" r="0" b="0"/>
          <a:pathLst>
            <a:path>
              <a:moveTo>
                <a:pt x="0" y="0"/>
              </a:moveTo>
              <a:lnTo>
                <a:pt x="0" y="1437679"/>
              </a:lnTo>
              <a:lnTo>
                <a:pt x="283427" y="1437679"/>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DB1447-2976-41B8-B0B1-270B7040CAF1}">
      <dsp:nvSpPr>
        <dsp:cNvPr id="0" name=""/>
        <dsp:cNvSpPr/>
      </dsp:nvSpPr>
      <dsp:spPr>
        <a:xfrm>
          <a:off x="5028302" y="1613205"/>
          <a:ext cx="229788" cy="540202"/>
        </a:xfrm>
        <a:custGeom>
          <a:avLst/>
          <a:gdLst/>
          <a:ahLst/>
          <a:cxnLst/>
          <a:rect l="0" t="0" r="0" b="0"/>
          <a:pathLst>
            <a:path>
              <a:moveTo>
                <a:pt x="0" y="0"/>
              </a:moveTo>
              <a:lnTo>
                <a:pt x="0" y="540202"/>
              </a:lnTo>
              <a:lnTo>
                <a:pt x="229788" y="540202"/>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7E43EF-7BF9-4B9D-B0FB-E47B98A45D1F}">
      <dsp:nvSpPr>
        <dsp:cNvPr id="0" name=""/>
        <dsp:cNvSpPr/>
      </dsp:nvSpPr>
      <dsp:spPr>
        <a:xfrm>
          <a:off x="3528025" y="513924"/>
          <a:ext cx="2301771" cy="479906"/>
        </a:xfrm>
        <a:custGeom>
          <a:avLst/>
          <a:gdLst/>
          <a:ahLst/>
          <a:cxnLst/>
          <a:rect l="0" t="0" r="0" b="0"/>
          <a:pathLst>
            <a:path>
              <a:moveTo>
                <a:pt x="0" y="0"/>
              </a:moveTo>
              <a:lnTo>
                <a:pt x="0" y="232452"/>
              </a:lnTo>
              <a:lnTo>
                <a:pt x="2301771" y="232452"/>
              </a:lnTo>
              <a:lnTo>
                <a:pt x="2301771" y="479906"/>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DCD636-0742-4755-9FA9-F72C6BD90D47}">
      <dsp:nvSpPr>
        <dsp:cNvPr id="0" name=""/>
        <dsp:cNvSpPr/>
      </dsp:nvSpPr>
      <dsp:spPr>
        <a:xfrm>
          <a:off x="2139249" y="1549657"/>
          <a:ext cx="265635" cy="2328363"/>
        </a:xfrm>
        <a:custGeom>
          <a:avLst/>
          <a:gdLst/>
          <a:ahLst/>
          <a:cxnLst/>
          <a:rect l="0" t="0" r="0" b="0"/>
          <a:pathLst>
            <a:path>
              <a:moveTo>
                <a:pt x="0" y="0"/>
              </a:moveTo>
              <a:lnTo>
                <a:pt x="0" y="2328363"/>
              </a:lnTo>
              <a:lnTo>
                <a:pt x="265635" y="2328363"/>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00967A-0180-4F4B-878B-B23FE09B703E}">
      <dsp:nvSpPr>
        <dsp:cNvPr id="0" name=""/>
        <dsp:cNvSpPr/>
      </dsp:nvSpPr>
      <dsp:spPr>
        <a:xfrm>
          <a:off x="2139249" y="1549657"/>
          <a:ext cx="236883" cy="1531647"/>
        </a:xfrm>
        <a:custGeom>
          <a:avLst/>
          <a:gdLst/>
          <a:ahLst/>
          <a:cxnLst/>
          <a:rect l="0" t="0" r="0" b="0"/>
          <a:pathLst>
            <a:path>
              <a:moveTo>
                <a:pt x="0" y="0"/>
              </a:moveTo>
              <a:lnTo>
                <a:pt x="0" y="1531647"/>
              </a:lnTo>
              <a:lnTo>
                <a:pt x="236883" y="1531647"/>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A9C427-5918-49F6-89A5-AA0AF78C426C}">
      <dsp:nvSpPr>
        <dsp:cNvPr id="0" name=""/>
        <dsp:cNvSpPr/>
      </dsp:nvSpPr>
      <dsp:spPr>
        <a:xfrm>
          <a:off x="2139249" y="1549657"/>
          <a:ext cx="233937" cy="669478"/>
        </a:xfrm>
        <a:custGeom>
          <a:avLst/>
          <a:gdLst/>
          <a:ahLst/>
          <a:cxnLst/>
          <a:rect l="0" t="0" r="0" b="0"/>
          <a:pathLst>
            <a:path>
              <a:moveTo>
                <a:pt x="0" y="0"/>
              </a:moveTo>
              <a:lnTo>
                <a:pt x="0" y="669478"/>
              </a:lnTo>
              <a:lnTo>
                <a:pt x="233937" y="669478"/>
              </a:lnTo>
            </a:path>
          </a:pathLst>
        </a:custGeom>
        <a:noFill/>
        <a:ln w="19050" cap="rnd"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356332-27F7-4614-9827-5C53746FF0E6}">
      <dsp:nvSpPr>
        <dsp:cNvPr id="0" name=""/>
        <dsp:cNvSpPr/>
      </dsp:nvSpPr>
      <dsp:spPr>
        <a:xfrm>
          <a:off x="2899143" y="513924"/>
          <a:ext cx="628881" cy="494187"/>
        </a:xfrm>
        <a:custGeom>
          <a:avLst/>
          <a:gdLst/>
          <a:ahLst/>
          <a:cxnLst/>
          <a:rect l="0" t="0" r="0" b="0"/>
          <a:pathLst>
            <a:path>
              <a:moveTo>
                <a:pt x="628881" y="0"/>
              </a:moveTo>
              <a:lnTo>
                <a:pt x="628881" y="246734"/>
              </a:lnTo>
              <a:lnTo>
                <a:pt x="0" y="246734"/>
              </a:lnTo>
              <a:lnTo>
                <a:pt x="0" y="494187"/>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02F234-5255-49C8-AB0A-3D58B3C981FC}">
      <dsp:nvSpPr>
        <dsp:cNvPr id="0" name=""/>
        <dsp:cNvSpPr/>
      </dsp:nvSpPr>
      <dsp:spPr>
        <a:xfrm>
          <a:off x="748934" y="513924"/>
          <a:ext cx="2779090" cy="479906"/>
        </a:xfrm>
        <a:custGeom>
          <a:avLst/>
          <a:gdLst/>
          <a:ahLst/>
          <a:cxnLst/>
          <a:rect l="0" t="0" r="0" b="0"/>
          <a:pathLst>
            <a:path>
              <a:moveTo>
                <a:pt x="2779090" y="0"/>
              </a:moveTo>
              <a:lnTo>
                <a:pt x="2779090" y="232452"/>
              </a:lnTo>
              <a:lnTo>
                <a:pt x="0" y="232452"/>
              </a:lnTo>
              <a:lnTo>
                <a:pt x="0" y="479906"/>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60F605-E4CD-4424-A1D5-26C6E5C3B572}">
      <dsp:nvSpPr>
        <dsp:cNvPr id="0" name=""/>
        <dsp:cNvSpPr/>
      </dsp:nvSpPr>
      <dsp:spPr>
        <a:xfrm>
          <a:off x="1511434" y="718"/>
          <a:ext cx="4033181" cy="513206"/>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GB" sz="3600" kern="1200" dirty="0">
              <a:solidFill>
                <a:schemeClr val="accent1"/>
              </a:solidFill>
              <a:latin typeface="+mj-lt"/>
              <a:ea typeface="+mj-ea"/>
              <a:cs typeface="+mj-cs"/>
            </a:rPr>
            <a:t>Types of Fast</a:t>
          </a:r>
        </a:p>
      </dsp:txBody>
      <dsp:txXfrm>
        <a:off x="1511434" y="718"/>
        <a:ext cx="4033181" cy="513206"/>
      </dsp:txXfrm>
    </dsp:sp>
    <dsp:sp modelId="{AF81FE21-B01B-444C-AF65-0781D9455F7D}">
      <dsp:nvSpPr>
        <dsp:cNvPr id="0" name=""/>
        <dsp:cNvSpPr/>
      </dsp:nvSpPr>
      <dsp:spPr>
        <a:xfrm>
          <a:off x="0" y="993830"/>
          <a:ext cx="1497869" cy="520570"/>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err="1"/>
            <a:t>Nafil</a:t>
          </a:r>
          <a:endParaRPr lang="en-GB" sz="2000" kern="1200" dirty="0"/>
        </a:p>
      </dsp:txBody>
      <dsp:txXfrm>
        <a:off x="0" y="993830"/>
        <a:ext cx="1497869" cy="520570"/>
      </dsp:txXfrm>
    </dsp:sp>
    <dsp:sp modelId="{C0B8EBA2-AC29-4E12-BFB1-737746B265F8}">
      <dsp:nvSpPr>
        <dsp:cNvPr id="0" name=""/>
        <dsp:cNvSpPr/>
      </dsp:nvSpPr>
      <dsp:spPr>
        <a:xfrm>
          <a:off x="1949276" y="1008111"/>
          <a:ext cx="1899733" cy="541545"/>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Stipulated Fasts</a:t>
          </a:r>
        </a:p>
      </dsp:txBody>
      <dsp:txXfrm>
        <a:off x="1949276" y="1008111"/>
        <a:ext cx="1899733" cy="541545"/>
      </dsp:txXfrm>
    </dsp:sp>
    <dsp:sp modelId="{5D54911F-B808-4690-B119-8DE6DC2CE2CB}">
      <dsp:nvSpPr>
        <dsp:cNvPr id="0" name=""/>
        <dsp:cNvSpPr/>
      </dsp:nvSpPr>
      <dsp:spPr>
        <a:xfrm>
          <a:off x="2373187" y="1944215"/>
          <a:ext cx="1978989" cy="549841"/>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err="1"/>
            <a:t>Ramadhān</a:t>
          </a:r>
          <a:r>
            <a:rPr lang="en-GB" sz="2000" kern="1200" dirty="0"/>
            <a:t> </a:t>
          </a:r>
        </a:p>
      </dsp:txBody>
      <dsp:txXfrm>
        <a:off x="2373187" y="1944215"/>
        <a:ext cx="1978989" cy="549841"/>
      </dsp:txXfrm>
    </dsp:sp>
    <dsp:sp modelId="{2273C39C-6D35-4598-9395-9A0E82E661A9}">
      <dsp:nvSpPr>
        <dsp:cNvPr id="0" name=""/>
        <dsp:cNvSpPr/>
      </dsp:nvSpPr>
      <dsp:spPr>
        <a:xfrm>
          <a:off x="2376133" y="2796350"/>
          <a:ext cx="2007057" cy="569908"/>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err="1"/>
            <a:t>Sunnah</a:t>
          </a:r>
          <a:r>
            <a:rPr lang="en-GB" sz="2000" kern="1200" dirty="0"/>
            <a:t> Fasts</a:t>
          </a:r>
        </a:p>
      </dsp:txBody>
      <dsp:txXfrm>
        <a:off x="2376133" y="2796350"/>
        <a:ext cx="2007057" cy="569908"/>
      </dsp:txXfrm>
    </dsp:sp>
    <dsp:sp modelId="{96F8C2FF-6EC1-4D44-B040-F4150FD852DE}">
      <dsp:nvSpPr>
        <dsp:cNvPr id="0" name=""/>
        <dsp:cNvSpPr/>
      </dsp:nvSpPr>
      <dsp:spPr>
        <a:xfrm>
          <a:off x="2404885" y="3600396"/>
          <a:ext cx="2059612" cy="555249"/>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Fixed vows</a:t>
          </a:r>
        </a:p>
      </dsp:txBody>
      <dsp:txXfrm>
        <a:off x="2404885" y="3600396"/>
        <a:ext cx="2059612" cy="555249"/>
      </dsp:txXfrm>
    </dsp:sp>
    <dsp:sp modelId="{241FE83F-EB5D-40E7-BAF1-2FD1952EEB7B}">
      <dsp:nvSpPr>
        <dsp:cNvPr id="0" name=""/>
        <dsp:cNvSpPr/>
      </dsp:nvSpPr>
      <dsp:spPr>
        <a:xfrm>
          <a:off x="4827929" y="993830"/>
          <a:ext cx="2003734" cy="619375"/>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Non-Stipulated Fasts</a:t>
          </a:r>
        </a:p>
      </dsp:txBody>
      <dsp:txXfrm>
        <a:off x="4827929" y="993830"/>
        <a:ext cx="2003734" cy="619375"/>
      </dsp:txXfrm>
    </dsp:sp>
    <dsp:sp modelId="{30E49412-5311-4108-AF30-58FE6579B6DB}">
      <dsp:nvSpPr>
        <dsp:cNvPr id="0" name=""/>
        <dsp:cNvSpPr/>
      </dsp:nvSpPr>
      <dsp:spPr>
        <a:xfrm>
          <a:off x="5258091" y="1870545"/>
          <a:ext cx="2200236" cy="565725"/>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err="1"/>
            <a:t>Qadha</a:t>
          </a:r>
          <a:endParaRPr lang="en-GB" sz="2000" kern="1200" dirty="0"/>
        </a:p>
      </dsp:txBody>
      <dsp:txXfrm>
        <a:off x="5258091" y="1870545"/>
        <a:ext cx="2200236" cy="565725"/>
      </dsp:txXfrm>
    </dsp:sp>
    <dsp:sp modelId="{262A0183-B635-4EDD-96DD-6B2D2A89E6D3}">
      <dsp:nvSpPr>
        <dsp:cNvPr id="0" name=""/>
        <dsp:cNvSpPr/>
      </dsp:nvSpPr>
      <dsp:spPr>
        <a:xfrm>
          <a:off x="5311729" y="2739872"/>
          <a:ext cx="2223614" cy="622026"/>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err="1"/>
            <a:t>Kaffarah</a:t>
          </a:r>
          <a:endParaRPr lang="en-GB" sz="2000" kern="1200" dirty="0"/>
        </a:p>
      </dsp:txBody>
      <dsp:txXfrm>
        <a:off x="5311729" y="2739872"/>
        <a:ext cx="2223614" cy="622026"/>
      </dsp:txXfrm>
    </dsp:sp>
    <dsp:sp modelId="{4C92375C-05F5-44D9-B20E-897E3595C0E2}">
      <dsp:nvSpPr>
        <dsp:cNvPr id="0" name=""/>
        <dsp:cNvSpPr/>
      </dsp:nvSpPr>
      <dsp:spPr>
        <a:xfrm>
          <a:off x="5311729" y="3626614"/>
          <a:ext cx="2223614" cy="595148"/>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Non-fixed Vows</a:t>
          </a:r>
        </a:p>
      </dsp:txBody>
      <dsp:txXfrm>
        <a:off x="5311729" y="3626614"/>
        <a:ext cx="2223614" cy="5951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96F71-8622-4F35-BE35-C3AE13FDCE77}">
      <dsp:nvSpPr>
        <dsp:cNvPr id="0" name=""/>
        <dsp:cNvSpPr/>
      </dsp:nvSpPr>
      <dsp:spPr>
        <a:xfrm rot="5400000">
          <a:off x="4255802" y="-1236117"/>
          <a:ext cx="1966999" cy="493110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t>Relates to what area the food or agent reaches.</a:t>
          </a:r>
        </a:p>
        <a:p>
          <a:pPr marL="228600" lvl="1" indent="-228600" algn="l" defTabSz="1066800">
            <a:lnSpc>
              <a:spcPct val="90000"/>
            </a:lnSpc>
            <a:spcBef>
              <a:spcPct val="0"/>
            </a:spcBef>
            <a:spcAft>
              <a:spcPct val="15000"/>
            </a:spcAft>
            <a:buFontTx/>
            <a:buChar char="-"/>
          </a:pPr>
          <a:r>
            <a:rPr lang="en-GB" sz="2400" kern="1200" dirty="0"/>
            <a:t>Throat, stomach, intestines. If food/agent reaches these 3 areas the fast is broken.</a:t>
          </a:r>
        </a:p>
      </dsp:txBody>
      <dsp:txXfrm rot="-5400000">
        <a:off x="2773749" y="341957"/>
        <a:ext cx="4835086" cy="1774957"/>
      </dsp:txXfrm>
    </dsp:sp>
    <dsp:sp modelId="{D651F72B-2E78-411E-AB79-26567114E8EE}">
      <dsp:nvSpPr>
        <dsp:cNvPr id="0" name=""/>
        <dsp:cNvSpPr/>
      </dsp:nvSpPr>
      <dsp:spPr>
        <a:xfrm>
          <a:off x="0" y="61"/>
          <a:ext cx="2773748" cy="2458749"/>
        </a:xfrm>
        <a:prstGeom prst="roundRect">
          <a:avLst/>
        </a:prstGeom>
        <a:solidFill>
          <a:srgbClr val="C00000"/>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GB" sz="4200" kern="1200" dirty="0"/>
            <a:t>Qualified Cavity</a:t>
          </a:r>
        </a:p>
      </dsp:txBody>
      <dsp:txXfrm>
        <a:off x="120026" y="120087"/>
        <a:ext cx="2533696" cy="2218697"/>
      </dsp:txXfrm>
    </dsp:sp>
    <dsp:sp modelId="{2307F9F6-3C08-433D-BD45-D8E71E806285}">
      <dsp:nvSpPr>
        <dsp:cNvPr id="0" name=""/>
        <dsp:cNvSpPr/>
      </dsp:nvSpPr>
      <dsp:spPr>
        <a:xfrm rot="5400000">
          <a:off x="4255802" y="1345569"/>
          <a:ext cx="1966999" cy="493110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solidFill>
                <a:prstClr val="black">
                  <a:hueOff val="0"/>
                  <a:satOff val="0"/>
                  <a:lumOff val="0"/>
                  <a:alphaOff val="0"/>
                </a:prstClr>
              </a:solidFill>
              <a:latin typeface="Trebuchet MS" panose="020B0603020202020204"/>
              <a:ea typeface="+mn-ea"/>
              <a:cs typeface="+mn-cs"/>
            </a:rPr>
            <a:t>Pathway that leads to any of the above qualified cavity.</a:t>
          </a:r>
          <a:endParaRPr lang="en-GB" sz="1800" kern="1200" dirty="0"/>
        </a:p>
        <a:p>
          <a:pPr marL="171450" lvl="1" indent="-171450" algn="l" defTabSz="800100">
            <a:lnSpc>
              <a:spcPct val="90000"/>
            </a:lnSpc>
            <a:spcBef>
              <a:spcPct val="0"/>
            </a:spcBef>
            <a:spcAft>
              <a:spcPct val="15000"/>
            </a:spcAft>
            <a:buChar char="•"/>
          </a:pPr>
          <a:r>
            <a:rPr lang="en-GB" sz="1800" kern="1200" dirty="0">
              <a:solidFill>
                <a:prstClr val="black">
                  <a:hueOff val="0"/>
                  <a:satOff val="0"/>
                  <a:lumOff val="0"/>
                  <a:alphaOff val="0"/>
                </a:prstClr>
              </a:solidFill>
              <a:latin typeface="Trebuchet MS" panose="020B0603020202020204"/>
              <a:ea typeface="+mn-ea"/>
              <a:cs typeface="+mn-cs"/>
            </a:rPr>
            <a:t>Mouth and nose lead to the throat Anus/rectum lead to the intestines.</a:t>
          </a:r>
          <a:endParaRPr lang="en-GB" sz="1800" kern="1200" dirty="0"/>
        </a:p>
        <a:p>
          <a:pPr marL="171450" lvl="1" indent="-171450" algn="l" defTabSz="800100">
            <a:lnSpc>
              <a:spcPct val="90000"/>
            </a:lnSpc>
            <a:spcBef>
              <a:spcPct val="0"/>
            </a:spcBef>
            <a:spcAft>
              <a:spcPct val="15000"/>
            </a:spcAft>
            <a:buChar char="•"/>
          </a:pPr>
          <a:r>
            <a:rPr lang="en-GB" sz="1800" kern="1200" dirty="0">
              <a:solidFill>
                <a:prstClr val="black">
                  <a:hueOff val="0"/>
                  <a:satOff val="0"/>
                  <a:lumOff val="0"/>
                  <a:alphaOff val="0"/>
                </a:prstClr>
              </a:solidFill>
              <a:latin typeface="Trebuchet MS" panose="020B0603020202020204"/>
              <a:ea typeface="+mn-ea"/>
              <a:cs typeface="+mn-cs"/>
            </a:rPr>
            <a:t>Abdominal injury leads to the stomach</a:t>
          </a:r>
          <a:endParaRPr lang="en-GB" sz="1800" kern="1200" dirty="0"/>
        </a:p>
      </dsp:txBody>
      <dsp:txXfrm rot="-5400000">
        <a:off x="2773749" y="2923644"/>
        <a:ext cx="4835086" cy="1774957"/>
      </dsp:txXfrm>
    </dsp:sp>
    <dsp:sp modelId="{8552C645-85F4-4414-BCD2-4E0DC5EF7434}">
      <dsp:nvSpPr>
        <dsp:cNvPr id="0" name=""/>
        <dsp:cNvSpPr/>
      </dsp:nvSpPr>
      <dsp:spPr>
        <a:xfrm>
          <a:off x="0" y="2581748"/>
          <a:ext cx="2773748" cy="2458749"/>
        </a:xfrm>
        <a:prstGeom prst="round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it-IT" sz="4200" kern="1200" dirty="0"/>
            <a:t>Qualified  Passage </a:t>
          </a:r>
          <a:endParaRPr lang="en-GB" sz="4200" kern="1200" dirty="0"/>
        </a:p>
      </dsp:txBody>
      <dsp:txXfrm>
        <a:off x="120026" y="2701774"/>
        <a:ext cx="2533696" cy="22186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96F71-8622-4F35-BE35-C3AE13FDCE77}">
      <dsp:nvSpPr>
        <dsp:cNvPr id="0" name=""/>
        <dsp:cNvSpPr/>
      </dsp:nvSpPr>
      <dsp:spPr>
        <a:xfrm rot="5400000">
          <a:off x="4255802" y="-1236117"/>
          <a:ext cx="1966999" cy="4931107"/>
        </a:xfrm>
        <a:prstGeom prst="round2SameRect">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GB" sz="1800" kern="1200" dirty="0">
              <a:solidFill>
                <a:prstClr val="black">
                  <a:hueOff val="0"/>
                  <a:satOff val="0"/>
                  <a:lumOff val="0"/>
                  <a:alphaOff val="0"/>
                </a:prstClr>
              </a:solidFill>
              <a:latin typeface="Trebuchet MS" panose="020B0603020202020204"/>
              <a:ea typeface="+mn-ea"/>
              <a:cs typeface="+mn-cs"/>
            </a:rPr>
            <a:t>The food/agent is of a nourishing source or not. </a:t>
          </a:r>
          <a:endParaRPr lang="en-GB" sz="1400" kern="1200" dirty="0"/>
        </a:p>
        <a:p>
          <a:pPr marL="114300" lvl="1" indent="-114300" algn="l" defTabSz="622300">
            <a:lnSpc>
              <a:spcPct val="90000"/>
            </a:lnSpc>
            <a:spcBef>
              <a:spcPct val="0"/>
            </a:spcBef>
            <a:spcAft>
              <a:spcPct val="15000"/>
            </a:spcAft>
            <a:buChar char="•"/>
          </a:pPr>
          <a:r>
            <a:rPr lang="en-GB" sz="1400" kern="1200" dirty="0"/>
            <a:t> </a:t>
          </a:r>
          <a:r>
            <a:rPr lang="en-GB" sz="1800" kern="1200" dirty="0">
              <a:solidFill>
                <a:prstClr val="black">
                  <a:hueOff val="0"/>
                  <a:satOff val="0"/>
                  <a:lumOff val="0"/>
                  <a:alphaOff val="0"/>
                </a:prstClr>
              </a:solidFill>
              <a:latin typeface="Trebuchet MS" panose="020B0603020202020204"/>
              <a:ea typeface="+mn-ea"/>
              <a:cs typeface="+mn-cs"/>
            </a:rPr>
            <a:t>Inhaling smoke intentionally, Intentionally swallowing a bead, stone etc, Intentionally inhaling avoidable substances break the fast. </a:t>
          </a:r>
        </a:p>
      </dsp:txBody>
      <dsp:txXfrm rot="-5400000">
        <a:off x="2773749" y="341957"/>
        <a:ext cx="4835086" cy="1774957"/>
      </dsp:txXfrm>
    </dsp:sp>
    <dsp:sp modelId="{D651F72B-2E78-411E-AB79-26567114E8EE}">
      <dsp:nvSpPr>
        <dsp:cNvPr id="0" name=""/>
        <dsp:cNvSpPr/>
      </dsp:nvSpPr>
      <dsp:spPr>
        <a:xfrm>
          <a:off x="0" y="61"/>
          <a:ext cx="2773748" cy="245874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GB" sz="2900" kern="1200" dirty="0"/>
            <a:t>Qualified Agent </a:t>
          </a:r>
        </a:p>
      </dsp:txBody>
      <dsp:txXfrm>
        <a:off x="120026" y="120087"/>
        <a:ext cx="2533696" cy="2218697"/>
      </dsp:txXfrm>
    </dsp:sp>
    <dsp:sp modelId="{2307F9F6-3C08-433D-BD45-D8E71E806285}">
      <dsp:nvSpPr>
        <dsp:cNvPr id="0" name=""/>
        <dsp:cNvSpPr/>
      </dsp:nvSpPr>
      <dsp:spPr>
        <a:xfrm rot="5400000">
          <a:off x="4255802" y="1345569"/>
          <a:ext cx="1966999" cy="4931107"/>
        </a:xfrm>
        <a:prstGeom prst="round2SameRect">
          <a:avLst/>
        </a:prstGeom>
        <a:solidFill>
          <a:schemeClr val="accent3">
            <a:tint val="40000"/>
            <a:alpha val="90000"/>
            <a:hueOff val="0"/>
            <a:satOff val="0"/>
            <a:lumOff val="0"/>
            <a:alphaOff val="0"/>
          </a:schemeClr>
        </a:solidFill>
        <a:ln w="12700"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en-GB" sz="1800" kern="1200" dirty="0"/>
        </a:p>
        <a:p>
          <a:pPr marL="171450" lvl="1" indent="-171450" algn="l" defTabSz="800100">
            <a:lnSpc>
              <a:spcPct val="90000"/>
            </a:lnSpc>
            <a:spcBef>
              <a:spcPct val="0"/>
            </a:spcBef>
            <a:spcAft>
              <a:spcPct val="15000"/>
            </a:spcAft>
            <a:buChar char="•"/>
          </a:pPr>
          <a:r>
            <a:rPr lang="en-GB" sz="1800" kern="1200" dirty="0"/>
            <a:t>The settling and absorption of the food/agent. Hence, anything inserted into the throat and immediately drawn out does not break the fast provided no remnant of it remains. </a:t>
          </a:r>
          <a:endParaRPr lang="en-GB" altLang="en-US" sz="1800" kern="1200" dirty="0"/>
        </a:p>
        <a:p>
          <a:pPr marL="57150" lvl="1" indent="-57150" algn="l" defTabSz="488950">
            <a:lnSpc>
              <a:spcPct val="90000"/>
            </a:lnSpc>
            <a:spcBef>
              <a:spcPct val="0"/>
            </a:spcBef>
            <a:spcAft>
              <a:spcPct val="15000"/>
            </a:spcAft>
            <a:buChar char="•"/>
          </a:pPr>
          <a:endParaRPr lang="en-GB" altLang="en-US" sz="1100" kern="1200" dirty="0"/>
        </a:p>
        <a:p>
          <a:pPr marL="57150" lvl="1" indent="-57150" algn="l" defTabSz="400050">
            <a:lnSpc>
              <a:spcPct val="90000"/>
            </a:lnSpc>
            <a:spcBef>
              <a:spcPct val="0"/>
            </a:spcBef>
            <a:spcAft>
              <a:spcPct val="15000"/>
            </a:spcAft>
            <a:buChar char="•"/>
          </a:pPr>
          <a:endParaRPr lang="en-GB" altLang="en-US" sz="900" kern="1200" dirty="0"/>
        </a:p>
      </dsp:txBody>
      <dsp:txXfrm rot="-5400000">
        <a:off x="2773749" y="2923644"/>
        <a:ext cx="4835086" cy="1774957"/>
      </dsp:txXfrm>
    </dsp:sp>
    <dsp:sp modelId="{8552C645-85F4-4414-BCD2-4E0DC5EF7434}">
      <dsp:nvSpPr>
        <dsp:cNvPr id="0" name=""/>
        <dsp:cNvSpPr/>
      </dsp:nvSpPr>
      <dsp:spPr>
        <a:xfrm>
          <a:off x="0" y="2581748"/>
          <a:ext cx="2773748" cy="2458749"/>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marL="0" lvl="0" indent="0" algn="ctr" defTabSz="1289050">
            <a:lnSpc>
              <a:spcPct val="90000"/>
            </a:lnSpc>
            <a:spcBef>
              <a:spcPct val="0"/>
            </a:spcBef>
            <a:spcAft>
              <a:spcPct val="35000"/>
            </a:spcAft>
            <a:buNone/>
          </a:pPr>
          <a:r>
            <a:rPr lang="en-GB" sz="2900" kern="1200" dirty="0"/>
            <a:t>Qualified consequences</a:t>
          </a:r>
        </a:p>
      </dsp:txBody>
      <dsp:txXfrm>
        <a:off x="120026" y="2701774"/>
        <a:ext cx="2533696" cy="22186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96F71-8622-4F35-BE35-C3AE13FDCE77}">
      <dsp:nvSpPr>
        <dsp:cNvPr id="0" name=""/>
        <dsp:cNvSpPr/>
      </dsp:nvSpPr>
      <dsp:spPr>
        <a:xfrm rot="5400000">
          <a:off x="4174624" y="-1133405"/>
          <a:ext cx="2129355" cy="493110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lang="en-GB" sz="1200" kern="1200" dirty="0"/>
        </a:p>
        <a:p>
          <a:pPr marL="171450" lvl="1" indent="-171450" algn="l" defTabSz="800100">
            <a:lnSpc>
              <a:spcPct val="90000"/>
            </a:lnSpc>
            <a:spcBef>
              <a:spcPct val="0"/>
            </a:spcBef>
            <a:spcAft>
              <a:spcPct val="15000"/>
            </a:spcAft>
            <a:buChar char="•"/>
          </a:pPr>
          <a:r>
            <a:rPr lang="en-GB" altLang="en-US" sz="1800" kern="1200" dirty="0"/>
            <a:t>Don’t invalidate the fast despite of the above points; Forgetfulness, Arduousness  (i.e. fumes, vapour, dust, saliva, mucus) </a:t>
          </a:r>
        </a:p>
        <a:p>
          <a:pPr marL="171450" lvl="1" indent="-171450" algn="l" defTabSz="800100">
            <a:lnSpc>
              <a:spcPct val="90000"/>
            </a:lnSpc>
            <a:spcBef>
              <a:spcPct val="0"/>
            </a:spcBef>
            <a:spcAft>
              <a:spcPct val="15000"/>
            </a:spcAft>
            <a:buChar char="•"/>
          </a:pPr>
          <a:r>
            <a:rPr lang="en-GB" altLang="en-US" sz="1800" kern="1200" dirty="0"/>
            <a:t>The following not excused: Necessity, ignorance, accident, coercion, sleep (unconsciousness). Only </a:t>
          </a:r>
          <a:r>
            <a:rPr lang="en-GB" altLang="en-US" sz="1800" kern="1200" dirty="0" err="1"/>
            <a:t>Qadha</a:t>
          </a:r>
          <a:r>
            <a:rPr lang="en-GB" altLang="en-US" sz="1800" kern="1200" dirty="0"/>
            <a:t> is necessary.</a:t>
          </a:r>
        </a:p>
        <a:p>
          <a:pPr marL="114300" lvl="1" indent="-114300" algn="l" defTabSz="533400">
            <a:lnSpc>
              <a:spcPct val="90000"/>
            </a:lnSpc>
            <a:spcBef>
              <a:spcPct val="0"/>
            </a:spcBef>
            <a:spcAft>
              <a:spcPct val="15000"/>
            </a:spcAft>
            <a:buChar char="•"/>
          </a:pPr>
          <a:endParaRPr lang="en-GB" altLang="en-US" sz="1200" kern="1200" dirty="0"/>
        </a:p>
      </dsp:txBody>
      <dsp:txXfrm rot="-5400000">
        <a:off x="2773749" y="371417"/>
        <a:ext cx="4827160" cy="1921461"/>
      </dsp:txXfrm>
    </dsp:sp>
    <dsp:sp modelId="{D651F72B-2E78-411E-AB79-26567114E8EE}">
      <dsp:nvSpPr>
        <dsp:cNvPr id="0" name=""/>
        <dsp:cNvSpPr/>
      </dsp:nvSpPr>
      <dsp:spPr>
        <a:xfrm>
          <a:off x="0" y="1300"/>
          <a:ext cx="2773748" cy="2661694"/>
        </a:xfrm>
        <a:prstGeom prst="roundRect">
          <a:avLst/>
        </a:prstGeom>
        <a:solidFill>
          <a:schemeClr val="accent4">
            <a:lumMod val="75000"/>
          </a:schemeClr>
        </a:soli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GB" sz="4200" kern="1200" dirty="0"/>
            <a:t>Qualified Excuses </a:t>
          </a:r>
        </a:p>
      </dsp:txBody>
      <dsp:txXfrm>
        <a:off x="129933" y="131233"/>
        <a:ext cx="2513882" cy="24018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4BE4F-F8A5-40E9-A570-92DFF47489F7}">
      <dsp:nvSpPr>
        <dsp:cNvPr id="0" name=""/>
        <dsp:cNvSpPr/>
      </dsp:nvSpPr>
      <dsp:spPr>
        <a:xfrm>
          <a:off x="4137803" y="1153657"/>
          <a:ext cx="2054884" cy="718547"/>
        </a:xfrm>
        <a:custGeom>
          <a:avLst/>
          <a:gdLst/>
          <a:ahLst/>
          <a:cxnLst/>
          <a:rect l="0" t="0" r="0" b="0"/>
          <a:pathLst>
            <a:path>
              <a:moveTo>
                <a:pt x="0" y="0"/>
              </a:moveTo>
              <a:lnTo>
                <a:pt x="0" y="321935"/>
              </a:lnTo>
              <a:lnTo>
                <a:pt x="2054884" y="321935"/>
              </a:lnTo>
              <a:lnTo>
                <a:pt x="2054884" y="718547"/>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5A6657-FFD7-40F4-AB5B-9FA74773DA5C}">
      <dsp:nvSpPr>
        <dsp:cNvPr id="0" name=""/>
        <dsp:cNvSpPr/>
      </dsp:nvSpPr>
      <dsp:spPr>
        <a:xfrm>
          <a:off x="1806064" y="1153657"/>
          <a:ext cx="2331739" cy="718547"/>
        </a:xfrm>
        <a:custGeom>
          <a:avLst/>
          <a:gdLst/>
          <a:ahLst/>
          <a:cxnLst/>
          <a:rect l="0" t="0" r="0" b="0"/>
          <a:pathLst>
            <a:path>
              <a:moveTo>
                <a:pt x="2331739" y="0"/>
              </a:moveTo>
              <a:lnTo>
                <a:pt x="2331739" y="321935"/>
              </a:lnTo>
              <a:lnTo>
                <a:pt x="0" y="321935"/>
              </a:lnTo>
              <a:lnTo>
                <a:pt x="0" y="718547"/>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9B62F0-38A5-4D1D-91FF-8954A7060077}">
      <dsp:nvSpPr>
        <dsp:cNvPr id="0" name=""/>
        <dsp:cNvSpPr/>
      </dsp:nvSpPr>
      <dsp:spPr>
        <a:xfrm>
          <a:off x="1152145" y="288023"/>
          <a:ext cx="5971315" cy="865634"/>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0">
            <a:lnSpc>
              <a:spcPct val="90000"/>
            </a:lnSpc>
            <a:spcBef>
              <a:spcPct val="0"/>
            </a:spcBef>
            <a:spcAft>
              <a:spcPct val="35000"/>
            </a:spcAft>
            <a:buNone/>
          </a:pPr>
          <a:r>
            <a:rPr lang="en-GB" sz="2800" kern="1200" dirty="0">
              <a:solidFill>
                <a:schemeClr val="accent1"/>
              </a:solidFill>
              <a:latin typeface="+mj-lt"/>
              <a:ea typeface="+mj-ea"/>
              <a:cs typeface="+mj-cs"/>
            </a:rPr>
            <a:t>2 Types of Rulings of Invalidation</a:t>
          </a:r>
        </a:p>
      </dsp:txBody>
      <dsp:txXfrm>
        <a:off x="1152145" y="288023"/>
        <a:ext cx="5971315" cy="865634"/>
      </dsp:txXfrm>
    </dsp:sp>
    <dsp:sp modelId="{AC085BED-48EB-4853-9FD2-958ABC80252F}">
      <dsp:nvSpPr>
        <dsp:cNvPr id="0" name=""/>
        <dsp:cNvSpPr/>
      </dsp:nvSpPr>
      <dsp:spPr>
        <a:xfrm>
          <a:off x="42859" y="1872205"/>
          <a:ext cx="3526410" cy="909525"/>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0">
            <a:lnSpc>
              <a:spcPct val="90000"/>
            </a:lnSpc>
            <a:spcBef>
              <a:spcPct val="0"/>
            </a:spcBef>
            <a:spcAft>
              <a:spcPct val="35000"/>
            </a:spcAft>
            <a:buNone/>
          </a:pPr>
          <a:r>
            <a:rPr lang="en-GB" sz="2400" kern="1200" dirty="0"/>
            <a:t>That which </a:t>
          </a:r>
          <a:r>
            <a:rPr lang="en-GB" sz="2400" b="1" kern="1200" dirty="0"/>
            <a:t>Necessitates</a:t>
          </a:r>
          <a:r>
            <a:rPr lang="en-GB" sz="2400" kern="1200" dirty="0"/>
            <a:t> both </a:t>
          </a:r>
          <a:r>
            <a:rPr lang="en-GB" sz="2400" b="1" kern="1200" dirty="0" err="1"/>
            <a:t>Qadha</a:t>
          </a:r>
          <a:r>
            <a:rPr lang="en-GB" sz="2400" kern="1200" dirty="0"/>
            <a:t> and </a:t>
          </a:r>
          <a:r>
            <a:rPr lang="en-GB" sz="2400" b="1" kern="1200" dirty="0" err="1"/>
            <a:t>Kaffarah</a:t>
          </a:r>
          <a:endParaRPr lang="en-GB" sz="2400" b="1" kern="1200" dirty="0"/>
        </a:p>
      </dsp:txBody>
      <dsp:txXfrm>
        <a:off x="42859" y="1872205"/>
        <a:ext cx="3526410" cy="909525"/>
      </dsp:txXfrm>
    </dsp:sp>
    <dsp:sp modelId="{245066E4-0F4F-428E-B60F-7655FC57A606}">
      <dsp:nvSpPr>
        <dsp:cNvPr id="0" name=""/>
        <dsp:cNvSpPr/>
      </dsp:nvSpPr>
      <dsp:spPr>
        <a:xfrm>
          <a:off x="4238826" y="1872205"/>
          <a:ext cx="3907724" cy="875341"/>
        </a:xfrm>
        <a:prstGeom prst="rect">
          <a:avLst/>
        </a:prstGeom>
        <a:solidFill>
          <a:schemeClr val="lt1">
            <a:hueOff val="0"/>
            <a:satOff val="0"/>
            <a:lumOff val="0"/>
            <a:alphaOff val="0"/>
          </a:schemeClr>
        </a:solidFill>
        <a:ln w="19050"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0">
            <a:lnSpc>
              <a:spcPct val="90000"/>
            </a:lnSpc>
            <a:spcBef>
              <a:spcPct val="0"/>
            </a:spcBef>
            <a:spcAft>
              <a:spcPct val="35000"/>
            </a:spcAft>
            <a:buNone/>
          </a:pPr>
          <a:r>
            <a:rPr lang="en-GB" sz="2400" kern="1200" dirty="0"/>
            <a:t>That which </a:t>
          </a:r>
          <a:r>
            <a:rPr lang="en-GB" sz="2400" b="1" kern="1200" dirty="0"/>
            <a:t>Necessitates</a:t>
          </a:r>
          <a:r>
            <a:rPr lang="en-GB" sz="2400" kern="1200" dirty="0"/>
            <a:t> </a:t>
          </a:r>
          <a:r>
            <a:rPr lang="en-GB" sz="2400" b="1" kern="1200" dirty="0" err="1"/>
            <a:t>Qadha</a:t>
          </a:r>
          <a:r>
            <a:rPr lang="en-GB" sz="2400" kern="1200" dirty="0"/>
            <a:t> only.</a:t>
          </a:r>
        </a:p>
      </dsp:txBody>
      <dsp:txXfrm>
        <a:off x="4238826" y="1872205"/>
        <a:ext cx="3907724" cy="8753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85D769-0F56-48A8-A51C-13952A745516}">
      <dsp:nvSpPr>
        <dsp:cNvPr id="0" name=""/>
        <dsp:cNvSpPr/>
      </dsp:nvSpPr>
      <dsp:spPr>
        <a:xfrm>
          <a:off x="856208" y="0"/>
          <a:ext cx="5704408" cy="5704408"/>
        </a:xfrm>
        <a:prstGeom prst="quadArrow">
          <a:avLst>
            <a:gd name="adj1" fmla="val 2000"/>
            <a:gd name="adj2" fmla="val 4000"/>
            <a:gd name="adj3" fmla="val 5000"/>
          </a:avLst>
        </a:prstGeom>
        <a:solidFill>
          <a:schemeClr val="accent2">
            <a:tint val="40000"/>
            <a:hueOff val="0"/>
            <a:satOff val="0"/>
            <a:lumOff val="0"/>
            <a:alphaOff val="0"/>
          </a:schemeClr>
        </a:solidFill>
        <a:ln w="1270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C22A5732-4B89-4CD6-BA09-5A4B5C45289E}">
      <dsp:nvSpPr>
        <dsp:cNvPr id="0" name=""/>
        <dsp:cNvSpPr/>
      </dsp:nvSpPr>
      <dsp:spPr>
        <a:xfrm>
          <a:off x="1226994" y="370786"/>
          <a:ext cx="2281763" cy="2281763"/>
        </a:xfrm>
        <a:prstGeom prst="roundRect">
          <a:avLst/>
        </a:prstGeom>
        <a:solidFill>
          <a:schemeClr val="accent2">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dirty="0">
              <a:latin typeface="Calibri"/>
            </a:rPr>
            <a:t>Worsening Physical Condition</a:t>
          </a:r>
          <a:endParaRPr lang="en-GB" sz="2000" b="1" kern="1200" dirty="0"/>
        </a:p>
      </dsp:txBody>
      <dsp:txXfrm>
        <a:off x="1338380" y="482172"/>
        <a:ext cx="2058991" cy="2058991"/>
      </dsp:txXfrm>
    </dsp:sp>
    <dsp:sp modelId="{629FF242-603C-4334-9C0E-7F12AFC2F935}">
      <dsp:nvSpPr>
        <dsp:cNvPr id="0" name=""/>
        <dsp:cNvSpPr/>
      </dsp:nvSpPr>
      <dsp:spPr>
        <a:xfrm>
          <a:off x="3908066" y="370786"/>
          <a:ext cx="2281763" cy="2281763"/>
        </a:xfrm>
        <a:prstGeom prst="roundRect">
          <a:avLst/>
        </a:prstGeom>
        <a:solidFill>
          <a:schemeClr val="accent2">
            <a:hueOff val="-988095"/>
            <a:satOff val="4733"/>
            <a:lumOff val="437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dirty="0"/>
            <a:t>Slower </a:t>
          </a:r>
        </a:p>
        <a:p>
          <a:pPr marL="0" lvl="0" indent="0" algn="ctr" defTabSz="889000">
            <a:lnSpc>
              <a:spcPct val="90000"/>
            </a:lnSpc>
            <a:spcBef>
              <a:spcPct val="0"/>
            </a:spcBef>
            <a:spcAft>
              <a:spcPct val="35000"/>
            </a:spcAft>
            <a:buNone/>
          </a:pPr>
          <a:r>
            <a:rPr lang="en-GB" sz="2000" b="1" kern="1200" dirty="0"/>
            <a:t>Recovery</a:t>
          </a:r>
          <a:endParaRPr lang="en-GB" sz="2000" kern="1200" dirty="0"/>
        </a:p>
      </dsp:txBody>
      <dsp:txXfrm>
        <a:off x="4019452" y="482172"/>
        <a:ext cx="2058991" cy="2058991"/>
      </dsp:txXfrm>
    </dsp:sp>
    <dsp:sp modelId="{93C0F14A-A5F3-422D-BE8A-98C84557A0AF}">
      <dsp:nvSpPr>
        <dsp:cNvPr id="0" name=""/>
        <dsp:cNvSpPr/>
      </dsp:nvSpPr>
      <dsp:spPr>
        <a:xfrm>
          <a:off x="1226994" y="3051858"/>
          <a:ext cx="2281763" cy="2281763"/>
        </a:xfrm>
        <a:prstGeom prst="roundRect">
          <a:avLst/>
        </a:prstGeom>
        <a:solidFill>
          <a:schemeClr val="accent2">
            <a:hueOff val="-1976191"/>
            <a:satOff val="9467"/>
            <a:lumOff val="8758"/>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dirty="0">
              <a:latin typeface="Calibri"/>
            </a:rPr>
            <a:t>Worsening Mental Condition</a:t>
          </a:r>
          <a:endParaRPr lang="en-GB" sz="2000" b="1" kern="1200" dirty="0"/>
        </a:p>
      </dsp:txBody>
      <dsp:txXfrm>
        <a:off x="1338380" y="3163244"/>
        <a:ext cx="2058991" cy="2058991"/>
      </dsp:txXfrm>
    </dsp:sp>
    <dsp:sp modelId="{EB35D59B-A724-4283-8443-662011D0A5B0}">
      <dsp:nvSpPr>
        <dsp:cNvPr id="0" name=""/>
        <dsp:cNvSpPr/>
      </dsp:nvSpPr>
      <dsp:spPr>
        <a:xfrm>
          <a:off x="3908066" y="3051858"/>
          <a:ext cx="2281763" cy="2281763"/>
        </a:xfrm>
        <a:prstGeom prst="roundRect">
          <a:avLst/>
        </a:prstGeom>
        <a:solidFill>
          <a:schemeClr val="accent2">
            <a:hueOff val="-2964286"/>
            <a:satOff val="14200"/>
            <a:lumOff val="13137"/>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GB" sz="2000" b="1" kern="1200" dirty="0"/>
            <a:t>Worsening</a:t>
          </a:r>
        </a:p>
        <a:p>
          <a:pPr lvl="0" algn="ctr" defTabSz="1377950">
            <a:lnSpc>
              <a:spcPct val="90000"/>
            </a:lnSpc>
            <a:spcBef>
              <a:spcPct val="0"/>
            </a:spcBef>
            <a:spcAft>
              <a:spcPct val="35000"/>
            </a:spcAft>
            <a:buNone/>
          </a:pPr>
          <a:r>
            <a:rPr lang="en-GB" sz="2000" b="1" kern="1200" dirty="0"/>
            <a:t>Pain </a:t>
          </a:r>
        </a:p>
      </dsp:txBody>
      <dsp:txXfrm>
        <a:off x="4019452" y="3163244"/>
        <a:ext cx="2058991" cy="205899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55F1C-909E-4527-B32D-051298D0AB66}" type="datetimeFigureOut">
              <a:rPr lang="en-US" smtClean="0"/>
              <a:t>3/26/2021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56D15-BEFD-43E1-A5B1-60E79180D197}" type="slidenum">
              <a:rPr lang="en-US" smtClean="0"/>
              <a:t>‹#›</a:t>
            </a:fld>
            <a:endParaRPr lang="en-US"/>
          </a:p>
        </p:txBody>
      </p:sp>
    </p:spTree>
    <p:extLst>
      <p:ext uri="{BB962C8B-B14F-4D97-AF65-F5344CB8AC3E}">
        <p14:creationId xmlns:p14="http://schemas.microsoft.com/office/powerpoint/2010/main" val="101057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6C0320-1C7B-43E1-AA9E-7A07CEC7C0D2}" type="slidenum">
              <a:rPr lang="en-US" smtClean="0"/>
              <a:t>1</a:t>
            </a:fld>
            <a:endParaRPr lang="en-US"/>
          </a:p>
        </p:txBody>
      </p:sp>
    </p:spTree>
    <p:extLst>
      <p:ext uri="{BB962C8B-B14F-4D97-AF65-F5344CB8AC3E}">
        <p14:creationId xmlns:p14="http://schemas.microsoft.com/office/powerpoint/2010/main" val="218154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3103345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12912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1938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2123304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5963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844475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1391030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343881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r>
              <a:rPr lang="en-GB" dirty="0" err="1"/>
              <a:t>Fiqh</a:t>
            </a:r>
            <a:r>
              <a:rPr lang="en-GB" dirty="0"/>
              <a:t> of Women – </a:t>
            </a:r>
            <a:r>
              <a:rPr lang="en-GB" dirty="0" err="1"/>
              <a:t>Ramadhān</a:t>
            </a:r>
            <a:r>
              <a:rPr lang="en-GB" dirty="0"/>
              <a:t> </a:t>
            </a:r>
            <a:r>
              <a:rPr lang="en-GB" dirty="0" err="1"/>
              <a:t>Fiqh</a:t>
            </a:r>
            <a:endParaRPr lang="en-GB" dirty="0"/>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pic>
        <p:nvPicPr>
          <p:cNvPr id="7" name="Picture 2" descr="JKN Fatawa">
            <a:extLst>
              <a:ext uri="{FF2B5EF4-FFF2-40B4-BE49-F238E27FC236}">
                <a16:creationId xmlns:a16="http://schemas.microsoft.com/office/drawing/2014/main" id="{19CD0496-73D1-42A7-9E7D-3C242B15600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4368" y="260648"/>
            <a:ext cx="1024061" cy="1024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014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BC3D00-C9B9-47AE-B011-A67DCB9E4A6B}" type="datetimeFigureOut">
              <a:rPr lang="en-US" smtClean="0"/>
              <a:pPr/>
              <a:t>3/26/2021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3555078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BC3D00-C9B9-47AE-B011-A67DCB9E4A6B}" type="datetimeFigureOut">
              <a:rPr lang="en-US" smtClean="0"/>
              <a:pPr/>
              <a:t>3/26/2021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26772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BC3D00-C9B9-47AE-B011-A67DCB9E4A6B}" type="datetimeFigureOut">
              <a:rPr lang="en-US" smtClean="0"/>
              <a:pPr/>
              <a:t>3/26/2021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446482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BC3D00-C9B9-47AE-B011-A67DCB9E4A6B}" type="datetimeFigureOut">
              <a:rPr lang="en-US" smtClean="0"/>
              <a:pPr/>
              <a:t>3/26/2021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94ABFD7-061C-4E33-9259-F41CF2673D86}" type="slidenum">
              <a:rPr lang="en-GB" smtClean="0"/>
              <a:pPr/>
              <a:t>‹#›</a:t>
            </a:fld>
            <a:endParaRPr lang="en-GB"/>
          </a:p>
        </p:txBody>
      </p:sp>
      <p:pic>
        <p:nvPicPr>
          <p:cNvPr id="6" name="Picture 2" descr="JKN Fatawa">
            <a:extLst>
              <a:ext uri="{FF2B5EF4-FFF2-40B4-BE49-F238E27FC236}">
                <a16:creationId xmlns:a16="http://schemas.microsoft.com/office/drawing/2014/main" id="{FDCB8F6A-661C-43F4-99A8-88D76F08B0D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4368" y="260648"/>
            <a:ext cx="1024061" cy="1024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69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BC3D00-C9B9-47AE-B011-A67DCB9E4A6B}" type="datetimeFigureOut">
              <a:rPr lang="en-US" smtClean="0"/>
              <a:pPr/>
              <a:t>3/26/2021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3529930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2BC3D00-C9B9-47AE-B011-A67DCB9E4A6B}" type="datetimeFigureOut">
              <a:rPr lang="en-US" smtClean="0"/>
              <a:pPr/>
              <a:t>3/26/2021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302204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BC3D00-C9B9-47AE-B011-A67DCB9E4A6B}" type="datetimeFigureOut">
              <a:rPr lang="en-US" smtClean="0"/>
              <a:pPr/>
              <a:t>3/26/2021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4ABFD7-061C-4E33-9259-F41CF2673D86}" type="slidenum">
              <a:rPr lang="en-GB" smtClean="0"/>
              <a:pPr/>
              <a:t>‹#›</a:t>
            </a:fld>
            <a:endParaRPr lang="en-GB"/>
          </a:p>
        </p:txBody>
      </p:sp>
    </p:spTree>
    <p:extLst>
      <p:ext uri="{BB962C8B-B14F-4D97-AF65-F5344CB8AC3E}">
        <p14:creationId xmlns:p14="http://schemas.microsoft.com/office/powerpoint/2010/main" val="1252522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BC3D00-C9B9-47AE-B011-A67DCB9E4A6B}" type="datetimeFigureOut">
              <a:rPr lang="en-US" smtClean="0"/>
              <a:pPr/>
              <a:t>3/26/2021</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94ABFD7-061C-4E33-9259-F41CF2673D86}" type="slidenum">
              <a:rPr lang="en-GB" smtClean="0"/>
              <a:pPr/>
              <a:t>‹#›</a:t>
            </a:fld>
            <a:endParaRPr lang="en-GB"/>
          </a:p>
        </p:txBody>
      </p:sp>
    </p:spTree>
    <p:extLst>
      <p:ext uri="{BB962C8B-B14F-4D97-AF65-F5344CB8AC3E}">
        <p14:creationId xmlns:p14="http://schemas.microsoft.com/office/powerpoint/2010/main" val="19987089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fatawa@jkn.org.uk" TargetMode="Externa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88204" y="1804554"/>
            <a:ext cx="4161081" cy="567653"/>
          </a:xfrm>
        </p:spPr>
        <p:txBody>
          <a:bodyPr>
            <a:normAutofit fontScale="90000"/>
          </a:bodyPr>
          <a:lstStyle/>
          <a:p>
            <a:pPr algn="ctr"/>
            <a:r>
              <a:rPr lang="en-GB" sz="2700" b="1" dirty="0">
                <a:solidFill>
                  <a:schemeClr val="accent4">
                    <a:lumMod val="75000"/>
                  </a:schemeClr>
                </a:solidFill>
                <a:effectLst>
                  <a:outerShdw blurRad="38100" dist="38100" dir="2700000" algn="tl">
                    <a:srgbClr val="000000">
                      <a:alpha val="43137"/>
                    </a:srgbClr>
                  </a:outerShdw>
                </a:effectLst>
              </a:rPr>
              <a:t>The </a:t>
            </a:r>
            <a:r>
              <a:rPr lang="en-GB" sz="2700" b="1" dirty="0" err="1">
                <a:solidFill>
                  <a:schemeClr val="accent4">
                    <a:lumMod val="75000"/>
                  </a:schemeClr>
                </a:solidFill>
                <a:effectLst>
                  <a:outerShdw blurRad="38100" dist="38100" dir="2700000" algn="tl">
                    <a:srgbClr val="000000">
                      <a:alpha val="43137"/>
                    </a:srgbClr>
                  </a:outerShdw>
                </a:effectLst>
              </a:rPr>
              <a:t>Fiqh</a:t>
            </a:r>
            <a:r>
              <a:rPr lang="en-GB" sz="2700" b="1" dirty="0">
                <a:solidFill>
                  <a:schemeClr val="accent4">
                    <a:lumMod val="75000"/>
                  </a:schemeClr>
                </a:solidFill>
                <a:effectLst>
                  <a:outerShdw blurRad="38100" dist="38100" dir="2700000" algn="tl">
                    <a:srgbClr val="000000">
                      <a:alpha val="43137"/>
                    </a:srgbClr>
                  </a:outerShdw>
                </a:effectLst>
              </a:rPr>
              <a:t> of </a:t>
            </a:r>
            <a:r>
              <a:rPr lang="en-GB" sz="2700" b="1" dirty="0" err="1">
                <a:solidFill>
                  <a:schemeClr val="accent4">
                    <a:lumMod val="75000"/>
                  </a:schemeClr>
                </a:solidFill>
                <a:effectLst>
                  <a:outerShdw blurRad="38100" dist="38100" dir="2700000" algn="tl">
                    <a:srgbClr val="000000">
                      <a:alpha val="43137"/>
                    </a:srgbClr>
                  </a:outerShdw>
                </a:effectLst>
              </a:rPr>
              <a:t>Ramadhān</a:t>
            </a:r>
            <a:r>
              <a:rPr lang="en-GB" sz="2700" b="1" dirty="0">
                <a:solidFill>
                  <a:schemeClr val="accent4">
                    <a:lumMod val="75000"/>
                  </a:schemeClr>
                </a:solidFill>
                <a:effectLst>
                  <a:outerShdw blurRad="38100" dist="38100" dir="2700000" algn="tl">
                    <a:srgbClr val="000000">
                      <a:alpha val="43137"/>
                    </a:srgbClr>
                  </a:outerShdw>
                </a:effectLst>
              </a:rPr>
              <a:t> Fast</a:t>
            </a:r>
            <a:endParaRPr lang="en-GB" sz="2700" b="1" dirty="0">
              <a:solidFill>
                <a:schemeClr val="accent4">
                  <a:lumMod val="75000"/>
                </a:schemeClr>
              </a:solidFill>
            </a:endParaRPr>
          </a:p>
        </p:txBody>
      </p:sp>
      <p:sp>
        <p:nvSpPr>
          <p:cNvPr id="6" name="TextBox 5">
            <a:extLst>
              <a:ext uri="{FF2B5EF4-FFF2-40B4-BE49-F238E27FC236}">
                <a16:creationId xmlns:a16="http://schemas.microsoft.com/office/drawing/2014/main" id="{1CC02202-7846-49B5-82FF-80C7BA8B113A}"/>
              </a:ext>
            </a:extLst>
          </p:cNvPr>
          <p:cNvSpPr txBox="1"/>
          <p:nvPr/>
        </p:nvSpPr>
        <p:spPr>
          <a:xfrm>
            <a:off x="179512" y="6237312"/>
            <a:ext cx="3862358" cy="300082"/>
          </a:xfrm>
          <a:prstGeom prst="rect">
            <a:avLst/>
          </a:prstGeom>
          <a:noFill/>
        </p:spPr>
        <p:txBody>
          <a:bodyPr wrap="square" rtlCol="0">
            <a:spAutoFit/>
          </a:bodyPr>
          <a:lstStyle/>
          <a:p>
            <a:r>
              <a:rPr lang="en-GB" sz="1350" kern="1400" dirty="0">
                <a:solidFill>
                  <a:srgbClr val="000000"/>
                </a:solidFill>
                <a:latin typeface="Times New Roman" panose="02020603050405020304" pitchFamily="18" charset="0"/>
              </a:rPr>
              <a:t>© Mufti Abdul Waheed – All rights reserved </a:t>
            </a:r>
          </a:p>
        </p:txBody>
      </p:sp>
      <p:pic>
        <p:nvPicPr>
          <p:cNvPr id="4" name="Picture 3">
            <a:extLst>
              <a:ext uri="{FF2B5EF4-FFF2-40B4-BE49-F238E27FC236}">
                <a16:creationId xmlns:a16="http://schemas.microsoft.com/office/drawing/2014/main" id="{A9284722-2F11-413E-BFAD-77FD0FB068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562" y="1804554"/>
            <a:ext cx="2267237" cy="2826700"/>
          </a:xfrm>
          <a:prstGeom prst="rect">
            <a:avLst/>
          </a:prstGeom>
        </p:spPr>
      </p:pic>
      <p:sp>
        <p:nvSpPr>
          <p:cNvPr id="8" name="TextBox 7">
            <a:extLst>
              <a:ext uri="{FF2B5EF4-FFF2-40B4-BE49-F238E27FC236}">
                <a16:creationId xmlns:a16="http://schemas.microsoft.com/office/drawing/2014/main" id="{04F052A5-D6BD-45A7-9BF5-E1756FAB32AC}"/>
              </a:ext>
            </a:extLst>
          </p:cNvPr>
          <p:cNvSpPr txBox="1"/>
          <p:nvPr/>
        </p:nvSpPr>
        <p:spPr>
          <a:xfrm>
            <a:off x="3311195" y="2921604"/>
            <a:ext cx="4013823" cy="1546577"/>
          </a:xfrm>
          <a:prstGeom prst="rect">
            <a:avLst/>
          </a:prstGeom>
          <a:noFill/>
        </p:spPr>
        <p:txBody>
          <a:bodyPr wrap="square" rtlCol="0">
            <a:spAutoFit/>
          </a:bodyPr>
          <a:lstStyle/>
          <a:p>
            <a:pPr algn="ctr"/>
            <a:r>
              <a:rPr lang="en-GB" sz="1350" dirty="0"/>
              <a:t>By Mufti Abdul Waheed</a:t>
            </a:r>
          </a:p>
          <a:p>
            <a:pPr algn="ctr"/>
            <a:r>
              <a:rPr lang="en-GB" sz="1350" dirty="0"/>
              <a:t>Date: Sunday 4-4-21</a:t>
            </a:r>
          </a:p>
          <a:p>
            <a:pPr algn="ctr"/>
            <a:r>
              <a:rPr lang="en-GB" sz="1350" dirty="0">
                <a:hlinkClick r:id="rId4"/>
              </a:rPr>
              <a:t>e: fatawa@jkn.org.uk</a:t>
            </a:r>
            <a:endParaRPr lang="en-GB" sz="1350" dirty="0"/>
          </a:p>
          <a:p>
            <a:pPr algn="ctr"/>
            <a:r>
              <a:rPr lang="en-US" sz="1350" dirty="0"/>
              <a:t>Twitter: @AbdulAwm786</a:t>
            </a:r>
          </a:p>
          <a:p>
            <a:pPr algn="ctr"/>
            <a:r>
              <a:rPr lang="en-US" sz="1350" dirty="0"/>
              <a:t>Facebook: JKN Fatawa &amp; Abdul Waheed Muhammad</a:t>
            </a:r>
          </a:p>
          <a:p>
            <a:pPr algn="ctr"/>
            <a:r>
              <a:rPr lang="en-US" sz="1350" dirty="0"/>
              <a:t>W: jknfatawa.co.uk</a:t>
            </a:r>
          </a:p>
        </p:txBody>
      </p:sp>
      <p:pic>
        <p:nvPicPr>
          <p:cNvPr id="1026" name="Picture 2" descr="JKN Fatawa">
            <a:extLst>
              <a:ext uri="{FF2B5EF4-FFF2-40B4-BE49-F238E27FC236}">
                <a16:creationId xmlns:a16="http://schemas.microsoft.com/office/drawing/2014/main" id="{75EF0EA8-2004-477D-AAC4-1291D9C61C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52320" y="260648"/>
            <a:ext cx="1456109" cy="14561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5737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493977455"/>
              </p:ext>
            </p:extLst>
          </p:nvPr>
        </p:nvGraphicFramePr>
        <p:xfrm>
          <a:off x="1043608" y="764704"/>
          <a:ext cx="777686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6084168" y="5373216"/>
            <a:ext cx="2664296"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Intention by </a:t>
            </a:r>
            <a:r>
              <a:rPr lang="en-GB" b="1" dirty="0">
                <a:solidFill>
                  <a:schemeClr val="tx1"/>
                </a:solidFill>
              </a:rPr>
              <a:t>night</a:t>
            </a:r>
            <a:r>
              <a:rPr lang="en-GB" dirty="0">
                <a:solidFill>
                  <a:schemeClr val="tx1"/>
                </a:solidFill>
              </a:rPr>
              <a:t> is </a:t>
            </a:r>
            <a:r>
              <a:rPr lang="en-GB" b="1" dirty="0">
                <a:solidFill>
                  <a:schemeClr val="tx1"/>
                </a:solidFill>
              </a:rPr>
              <a:t>Necessary</a:t>
            </a:r>
          </a:p>
        </p:txBody>
      </p:sp>
      <p:sp>
        <p:nvSpPr>
          <p:cNvPr id="8" name="Rectangle 7"/>
          <p:cNvSpPr/>
          <p:nvPr/>
        </p:nvSpPr>
        <p:spPr>
          <a:xfrm>
            <a:off x="1043608" y="5309592"/>
            <a:ext cx="4464496" cy="6396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Intention</a:t>
            </a:r>
            <a:r>
              <a:rPr lang="en-GB" dirty="0">
                <a:solidFill>
                  <a:schemeClr val="tx1"/>
                </a:solidFill>
              </a:rPr>
              <a:t> by </a:t>
            </a:r>
            <a:r>
              <a:rPr lang="en-GB" b="1" dirty="0">
                <a:solidFill>
                  <a:schemeClr val="tx1"/>
                </a:solidFill>
              </a:rPr>
              <a:t>night </a:t>
            </a:r>
            <a:r>
              <a:rPr lang="en-GB" dirty="0">
                <a:solidFill>
                  <a:schemeClr val="tx1"/>
                </a:solidFill>
              </a:rPr>
              <a:t>or before </a:t>
            </a:r>
            <a:r>
              <a:rPr lang="en-GB" b="1" dirty="0">
                <a:solidFill>
                  <a:schemeClr val="tx1"/>
                </a:solidFill>
              </a:rPr>
              <a:t>midday</a:t>
            </a:r>
            <a:r>
              <a:rPr lang="en-GB" dirty="0">
                <a:solidFill>
                  <a:schemeClr val="tx1"/>
                </a:solidFill>
              </a:rPr>
              <a:t> (</a:t>
            </a:r>
            <a:r>
              <a:rPr lang="en-GB" b="1" dirty="0" err="1">
                <a:solidFill>
                  <a:schemeClr val="tx1"/>
                </a:solidFill>
              </a:rPr>
              <a:t>Zawal</a:t>
            </a:r>
            <a:r>
              <a:rPr lang="en-GB" dirty="0">
                <a:solidFill>
                  <a:schemeClr val="tx1"/>
                </a:solidFill>
              </a:rPr>
              <a:t>) is </a:t>
            </a:r>
            <a:r>
              <a:rPr lang="en-GB" b="1" dirty="0">
                <a:solidFill>
                  <a:schemeClr val="tx1"/>
                </a:solidFill>
              </a:rPr>
              <a:t>Necessary</a:t>
            </a:r>
          </a:p>
        </p:txBody>
      </p:sp>
    </p:spTree>
    <p:extLst>
      <p:ext uri="{BB962C8B-B14F-4D97-AF65-F5344CB8AC3E}">
        <p14:creationId xmlns:p14="http://schemas.microsoft.com/office/powerpoint/2010/main" val="4319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7850833" cy="1320800"/>
          </a:xfrm>
        </p:spPr>
        <p:txBody>
          <a:bodyPr>
            <a:normAutofit/>
          </a:bodyPr>
          <a:lstStyle/>
          <a:p>
            <a:r>
              <a:rPr lang="en-GB" dirty="0"/>
              <a:t>Upon whom is Fasting Obligatory?</a:t>
            </a:r>
          </a:p>
        </p:txBody>
      </p:sp>
      <p:sp>
        <p:nvSpPr>
          <p:cNvPr id="3" name="Content Placeholder 2"/>
          <p:cNvSpPr>
            <a:spLocks noGrp="1"/>
          </p:cNvSpPr>
          <p:nvPr>
            <p:ph idx="1"/>
          </p:nvPr>
        </p:nvSpPr>
        <p:spPr/>
        <p:txBody>
          <a:bodyPr/>
          <a:lstStyle/>
          <a:p>
            <a:pPr>
              <a:buNone/>
            </a:pPr>
            <a:r>
              <a:rPr lang="en-GB" sz="2800" dirty="0"/>
              <a:t>The following pre-requisites obligate Fasting  upon a person:</a:t>
            </a:r>
          </a:p>
          <a:p>
            <a:pPr>
              <a:buNone/>
            </a:pPr>
            <a:endParaRPr lang="en-GB" dirty="0"/>
          </a:p>
          <a:p>
            <a:pPr marL="514350" indent="-514350">
              <a:buFont typeface="+mj-lt"/>
              <a:buAutoNum type="alphaLcParenR"/>
            </a:pPr>
            <a:r>
              <a:rPr lang="en-GB" sz="2800" dirty="0"/>
              <a:t>Muslim</a:t>
            </a:r>
          </a:p>
          <a:p>
            <a:pPr marL="514350" indent="-514350">
              <a:buFont typeface="+mj-lt"/>
              <a:buAutoNum type="alphaLcParenR"/>
            </a:pPr>
            <a:r>
              <a:rPr lang="en-GB" sz="2800" dirty="0"/>
              <a:t>Sane</a:t>
            </a:r>
          </a:p>
          <a:p>
            <a:pPr marL="514350" indent="-514350">
              <a:buFont typeface="+mj-lt"/>
              <a:buAutoNum type="alphaLcParenR"/>
            </a:pPr>
            <a:r>
              <a:rPr lang="en-GB" sz="2800" dirty="0" err="1"/>
              <a:t>Buloogh</a:t>
            </a:r>
            <a:endParaRPr lang="en-GB" sz="2800" dirty="0"/>
          </a:p>
          <a:p>
            <a:pPr marL="514350" indent="-514350">
              <a:buFont typeface="+mj-lt"/>
              <a:buAutoNum type="alphaLcParenR"/>
            </a:pPr>
            <a:r>
              <a:rPr lang="en-GB" sz="2800" dirty="0"/>
              <a:t>Fit and healthy</a:t>
            </a:r>
          </a:p>
          <a:p>
            <a:pPr marL="514350" indent="-514350">
              <a:buNone/>
            </a:pPr>
            <a:endParaRPr lang="en-GB"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D914583-798B-4734-BF12-AFE916718022}"/>
              </a:ext>
            </a:extLst>
          </p:cNvPr>
          <p:cNvSpPr>
            <a:spLocks noGrp="1"/>
          </p:cNvSpPr>
          <p:nvPr>
            <p:ph type="title"/>
          </p:nvPr>
        </p:nvSpPr>
        <p:spPr>
          <a:xfrm>
            <a:off x="611188" y="260350"/>
            <a:ext cx="8229600" cy="1143000"/>
          </a:xfrm>
        </p:spPr>
        <p:txBody>
          <a:bodyPr/>
          <a:lstStyle/>
          <a:p>
            <a:pPr eaLnBrk="1" hangingPunct="1"/>
            <a:r>
              <a:rPr lang="en-GB" altLang="en-US" dirty="0"/>
              <a:t>The Five Golden Principles </a:t>
            </a:r>
          </a:p>
        </p:txBody>
      </p:sp>
      <p:graphicFrame>
        <p:nvGraphicFramePr>
          <p:cNvPr id="12" name="Diagram 11">
            <a:extLst>
              <a:ext uri="{FF2B5EF4-FFF2-40B4-BE49-F238E27FC236}">
                <a16:creationId xmlns:a16="http://schemas.microsoft.com/office/drawing/2014/main" id="{146B82CE-4D86-4B14-AF67-7B8570636A8E}"/>
              </a:ext>
            </a:extLst>
          </p:cNvPr>
          <p:cNvGraphicFramePr/>
          <p:nvPr>
            <p:extLst>
              <p:ext uri="{D42A27DB-BD31-4B8C-83A1-F6EECF244321}">
                <p14:modId xmlns:p14="http://schemas.microsoft.com/office/powerpoint/2010/main" val="670510966"/>
              </p:ext>
            </p:extLst>
          </p:nvPr>
        </p:nvGraphicFramePr>
        <p:xfrm>
          <a:off x="683568" y="1412776"/>
          <a:ext cx="770485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JKN Fatawa">
            <a:extLst>
              <a:ext uri="{FF2B5EF4-FFF2-40B4-BE49-F238E27FC236}">
                <a16:creationId xmlns:a16="http://schemas.microsoft.com/office/drawing/2014/main" id="{C02AC519-164D-46E5-857B-F10960813D5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84368" y="116632"/>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a:extLst>
              <a:ext uri="{FF2B5EF4-FFF2-40B4-BE49-F238E27FC236}">
                <a16:creationId xmlns:a16="http://schemas.microsoft.com/office/drawing/2014/main" id="{68D29488-3502-4606-9D80-0C53D662F2C3}"/>
              </a:ext>
            </a:extLst>
          </p:cNvPr>
          <p:cNvGraphicFramePr/>
          <p:nvPr>
            <p:extLst>
              <p:ext uri="{D42A27DB-BD31-4B8C-83A1-F6EECF244321}">
                <p14:modId xmlns:p14="http://schemas.microsoft.com/office/powerpoint/2010/main" val="1721964324"/>
              </p:ext>
            </p:extLst>
          </p:nvPr>
        </p:nvGraphicFramePr>
        <p:xfrm>
          <a:off x="611560" y="836712"/>
          <a:ext cx="770485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a:extLst>
              <a:ext uri="{FF2B5EF4-FFF2-40B4-BE49-F238E27FC236}">
                <a16:creationId xmlns:a16="http://schemas.microsoft.com/office/drawing/2014/main" id="{CB09FCD7-CD0A-4935-88E9-91BD5403A576}"/>
              </a:ext>
            </a:extLst>
          </p:cNvPr>
          <p:cNvGraphicFramePr/>
          <p:nvPr>
            <p:extLst>
              <p:ext uri="{D42A27DB-BD31-4B8C-83A1-F6EECF244321}">
                <p14:modId xmlns:p14="http://schemas.microsoft.com/office/powerpoint/2010/main" val="4278273865"/>
              </p:ext>
            </p:extLst>
          </p:nvPr>
        </p:nvGraphicFramePr>
        <p:xfrm>
          <a:off x="683568" y="1988840"/>
          <a:ext cx="7704856" cy="2664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JKN Fatawa">
            <a:extLst>
              <a:ext uri="{FF2B5EF4-FFF2-40B4-BE49-F238E27FC236}">
                <a16:creationId xmlns:a16="http://schemas.microsoft.com/office/drawing/2014/main" id="{D9EB2075-11D7-4F64-9930-3CA8E9CFAC6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56376" y="116632"/>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E5FC7464-346F-4DBD-8C60-6BF7142B2C4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476250"/>
            <a:ext cx="3744912" cy="597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Arrow Connector 6">
            <a:extLst>
              <a:ext uri="{FF2B5EF4-FFF2-40B4-BE49-F238E27FC236}">
                <a16:creationId xmlns:a16="http://schemas.microsoft.com/office/drawing/2014/main" id="{06EA9C06-742A-459E-A7A3-4D36B5D1F58A}"/>
              </a:ext>
            </a:extLst>
          </p:cNvPr>
          <p:cNvCxnSpPr>
            <a:cxnSpLocks/>
          </p:cNvCxnSpPr>
          <p:nvPr/>
        </p:nvCxnSpPr>
        <p:spPr>
          <a:xfrm flipH="1">
            <a:off x="4644268" y="1651462"/>
            <a:ext cx="1462236" cy="631506"/>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8" name="Straight Arrow Connector 7">
            <a:extLst>
              <a:ext uri="{FF2B5EF4-FFF2-40B4-BE49-F238E27FC236}">
                <a16:creationId xmlns:a16="http://schemas.microsoft.com/office/drawing/2014/main" id="{5028548E-6D6E-4FAD-85D3-C38E8F5E8F2E}"/>
              </a:ext>
            </a:extLst>
          </p:cNvPr>
          <p:cNvCxnSpPr/>
          <p:nvPr/>
        </p:nvCxnSpPr>
        <p:spPr>
          <a:xfrm flipH="1">
            <a:off x="5775575" y="4723728"/>
            <a:ext cx="1512168" cy="648072"/>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9" name="Straight Arrow Connector 8">
            <a:extLst>
              <a:ext uri="{FF2B5EF4-FFF2-40B4-BE49-F238E27FC236}">
                <a16:creationId xmlns:a16="http://schemas.microsoft.com/office/drawing/2014/main" id="{1D095375-B026-4298-AD83-515B71BF8A30}"/>
              </a:ext>
            </a:extLst>
          </p:cNvPr>
          <p:cNvCxnSpPr/>
          <p:nvPr/>
        </p:nvCxnSpPr>
        <p:spPr>
          <a:xfrm flipH="1">
            <a:off x="5533524" y="2855276"/>
            <a:ext cx="1512168" cy="648072"/>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12" name="Oval 11">
            <a:extLst>
              <a:ext uri="{FF2B5EF4-FFF2-40B4-BE49-F238E27FC236}">
                <a16:creationId xmlns:a16="http://schemas.microsoft.com/office/drawing/2014/main" id="{CFA8C1EF-7C6C-4EC8-9835-77B744CD6773}"/>
              </a:ext>
            </a:extLst>
          </p:cNvPr>
          <p:cNvSpPr/>
          <p:nvPr/>
        </p:nvSpPr>
        <p:spPr>
          <a:xfrm>
            <a:off x="4283968" y="1196752"/>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4D6909FF-DC56-4052-909F-FA538C95D866}"/>
              </a:ext>
            </a:extLst>
          </p:cNvPr>
          <p:cNvCxnSpPr/>
          <p:nvPr/>
        </p:nvCxnSpPr>
        <p:spPr>
          <a:xfrm flipH="1">
            <a:off x="4427984" y="656692"/>
            <a:ext cx="1512168" cy="648072"/>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14" name="TextBox 13">
            <a:extLst>
              <a:ext uri="{FF2B5EF4-FFF2-40B4-BE49-F238E27FC236}">
                <a16:creationId xmlns:a16="http://schemas.microsoft.com/office/drawing/2014/main" id="{B2A6F5C8-250B-47E9-879E-152624D766F6}"/>
              </a:ext>
            </a:extLst>
          </p:cNvPr>
          <p:cNvSpPr txBox="1"/>
          <p:nvPr/>
        </p:nvSpPr>
        <p:spPr>
          <a:xfrm>
            <a:off x="6052792" y="372231"/>
            <a:ext cx="1431776" cy="923330"/>
          </a:xfrm>
          <a:prstGeom prst="rect">
            <a:avLst/>
          </a:prstGeom>
          <a:noFill/>
        </p:spPr>
        <p:txBody>
          <a:bodyPr wrap="square" rtlCol="0">
            <a:spAutoFit/>
          </a:bodyPr>
          <a:lstStyle/>
          <a:p>
            <a:r>
              <a:rPr lang="en-GB" dirty="0"/>
              <a:t>Qualified Agent - food</a:t>
            </a:r>
            <a:endParaRPr lang="en-US" dirty="0"/>
          </a:p>
        </p:txBody>
      </p:sp>
      <p:sp>
        <p:nvSpPr>
          <p:cNvPr id="15" name="TextBox 14">
            <a:extLst>
              <a:ext uri="{FF2B5EF4-FFF2-40B4-BE49-F238E27FC236}">
                <a16:creationId xmlns:a16="http://schemas.microsoft.com/office/drawing/2014/main" id="{45119854-4D88-4829-AB35-528E323D826B}"/>
              </a:ext>
            </a:extLst>
          </p:cNvPr>
          <p:cNvSpPr txBox="1"/>
          <p:nvPr/>
        </p:nvSpPr>
        <p:spPr>
          <a:xfrm>
            <a:off x="5746933" y="1677892"/>
            <a:ext cx="1872208" cy="646331"/>
          </a:xfrm>
          <a:prstGeom prst="rect">
            <a:avLst/>
          </a:prstGeom>
          <a:noFill/>
        </p:spPr>
        <p:txBody>
          <a:bodyPr wrap="square" rtlCol="0">
            <a:spAutoFit/>
          </a:bodyPr>
          <a:lstStyle/>
          <a:p>
            <a:r>
              <a:rPr lang="en-GB" dirty="0"/>
              <a:t>Qualified Cavity - Throat</a:t>
            </a:r>
            <a:endParaRPr lang="en-US" dirty="0"/>
          </a:p>
        </p:txBody>
      </p:sp>
      <p:sp>
        <p:nvSpPr>
          <p:cNvPr id="16" name="TextBox 15">
            <a:extLst>
              <a:ext uri="{FF2B5EF4-FFF2-40B4-BE49-F238E27FC236}">
                <a16:creationId xmlns:a16="http://schemas.microsoft.com/office/drawing/2014/main" id="{BD938EBD-56DC-41B3-9E08-615F20F3911D}"/>
              </a:ext>
            </a:extLst>
          </p:cNvPr>
          <p:cNvSpPr txBox="1"/>
          <p:nvPr/>
        </p:nvSpPr>
        <p:spPr>
          <a:xfrm>
            <a:off x="7136668" y="2254523"/>
            <a:ext cx="1755812" cy="1477328"/>
          </a:xfrm>
          <a:prstGeom prst="rect">
            <a:avLst/>
          </a:prstGeom>
          <a:noFill/>
        </p:spPr>
        <p:txBody>
          <a:bodyPr wrap="square" rtlCol="0">
            <a:spAutoFit/>
          </a:bodyPr>
          <a:lstStyle/>
          <a:p>
            <a:r>
              <a:rPr lang="en-GB" dirty="0"/>
              <a:t>Qualified Cavity – stomach in which the agent settles</a:t>
            </a:r>
            <a:endParaRPr lang="en-US" dirty="0"/>
          </a:p>
        </p:txBody>
      </p:sp>
      <p:sp>
        <p:nvSpPr>
          <p:cNvPr id="17" name="TextBox 16">
            <a:extLst>
              <a:ext uri="{FF2B5EF4-FFF2-40B4-BE49-F238E27FC236}">
                <a16:creationId xmlns:a16="http://schemas.microsoft.com/office/drawing/2014/main" id="{AD58EFEF-44D8-4A8E-B559-41234780D641}"/>
              </a:ext>
            </a:extLst>
          </p:cNvPr>
          <p:cNvSpPr txBox="1"/>
          <p:nvPr/>
        </p:nvSpPr>
        <p:spPr>
          <a:xfrm>
            <a:off x="7221410" y="4539907"/>
            <a:ext cx="1431776" cy="923330"/>
          </a:xfrm>
          <a:prstGeom prst="rect">
            <a:avLst/>
          </a:prstGeom>
          <a:noFill/>
        </p:spPr>
        <p:txBody>
          <a:bodyPr wrap="square" rtlCol="0">
            <a:spAutoFit/>
          </a:bodyPr>
          <a:lstStyle/>
          <a:p>
            <a:r>
              <a:rPr lang="en-GB" dirty="0"/>
              <a:t>Qualified Cavity - intestines</a:t>
            </a:r>
            <a:endParaRPr lang="en-US" dirty="0"/>
          </a:p>
        </p:txBody>
      </p:sp>
      <p:cxnSp>
        <p:nvCxnSpPr>
          <p:cNvPr id="18" name="Straight Arrow Connector 17">
            <a:extLst>
              <a:ext uri="{FF2B5EF4-FFF2-40B4-BE49-F238E27FC236}">
                <a16:creationId xmlns:a16="http://schemas.microsoft.com/office/drawing/2014/main" id="{CE91F6F0-AF7B-453D-90AF-B8A3DB4F01CD}"/>
              </a:ext>
            </a:extLst>
          </p:cNvPr>
          <p:cNvCxnSpPr>
            <a:cxnSpLocks/>
          </p:cNvCxnSpPr>
          <p:nvPr/>
        </p:nvCxnSpPr>
        <p:spPr>
          <a:xfrm flipV="1">
            <a:off x="1763242" y="1050996"/>
            <a:ext cx="1444665" cy="447517"/>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28" name="TextBox 27">
            <a:extLst>
              <a:ext uri="{FF2B5EF4-FFF2-40B4-BE49-F238E27FC236}">
                <a16:creationId xmlns:a16="http://schemas.microsoft.com/office/drawing/2014/main" id="{1E3852FD-D5C3-40CF-9321-311C5CB6D7D3}"/>
              </a:ext>
            </a:extLst>
          </p:cNvPr>
          <p:cNvSpPr txBox="1"/>
          <p:nvPr/>
        </p:nvSpPr>
        <p:spPr>
          <a:xfrm>
            <a:off x="526168" y="1308475"/>
            <a:ext cx="1431776" cy="1200329"/>
          </a:xfrm>
          <a:prstGeom prst="rect">
            <a:avLst/>
          </a:prstGeom>
          <a:noFill/>
        </p:spPr>
        <p:txBody>
          <a:bodyPr wrap="square" rtlCol="0">
            <a:spAutoFit/>
          </a:bodyPr>
          <a:lstStyle/>
          <a:p>
            <a:r>
              <a:rPr lang="en-GB" dirty="0"/>
              <a:t>Qualified Passage – Mouth and nose</a:t>
            </a:r>
            <a:endParaRPr lang="en-US" dirty="0"/>
          </a:p>
        </p:txBody>
      </p:sp>
      <p:cxnSp>
        <p:nvCxnSpPr>
          <p:cNvPr id="29" name="Straight Arrow Connector 28">
            <a:extLst>
              <a:ext uri="{FF2B5EF4-FFF2-40B4-BE49-F238E27FC236}">
                <a16:creationId xmlns:a16="http://schemas.microsoft.com/office/drawing/2014/main" id="{31A82D1A-25B4-4170-AEDD-4F272938F4FE}"/>
              </a:ext>
            </a:extLst>
          </p:cNvPr>
          <p:cNvCxnSpPr>
            <a:cxnSpLocks/>
          </p:cNvCxnSpPr>
          <p:nvPr/>
        </p:nvCxnSpPr>
        <p:spPr>
          <a:xfrm>
            <a:off x="1619672" y="6093296"/>
            <a:ext cx="2808312" cy="288454"/>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30" name="TextBox 29">
            <a:extLst>
              <a:ext uri="{FF2B5EF4-FFF2-40B4-BE49-F238E27FC236}">
                <a16:creationId xmlns:a16="http://schemas.microsoft.com/office/drawing/2014/main" id="{D466CA86-7FED-47E7-8756-DE277AD654DF}"/>
              </a:ext>
            </a:extLst>
          </p:cNvPr>
          <p:cNvSpPr txBox="1"/>
          <p:nvPr/>
        </p:nvSpPr>
        <p:spPr>
          <a:xfrm>
            <a:off x="327416" y="5580016"/>
            <a:ext cx="1535454" cy="923330"/>
          </a:xfrm>
          <a:prstGeom prst="rect">
            <a:avLst/>
          </a:prstGeom>
          <a:noFill/>
        </p:spPr>
        <p:txBody>
          <a:bodyPr wrap="square" rtlCol="0">
            <a:spAutoFit/>
          </a:bodyPr>
          <a:lstStyle/>
          <a:p>
            <a:r>
              <a:rPr lang="en-GB" dirty="0"/>
              <a:t>Qualified Passage – Anus/rectum</a:t>
            </a:r>
            <a:endParaRPr lang="en-US" dirty="0"/>
          </a:p>
        </p:txBody>
      </p:sp>
      <p:sp>
        <p:nvSpPr>
          <p:cNvPr id="32" name="Oval 31">
            <a:extLst>
              <a:ext uri="{FF2B5EF4-FFF2-40B4-BE49-F238E27FC236}">
                <a16:creationId xmlns:a16="http://schemas.microsoft.com/office/drawing/2014/main" id="{2FAB1BA9-82D1-414F-AD88-6F2AD5765FF8}"/>
              </a:ext>
            </a:extLst>
          </p:cNvPr>
          <p:cNvSpPr/>
          <p:nvPr/>
        </p:nvSpPr>
        <p:spPr>
          <a:xfrm>
            <a:off x="5220072" y="3429000"/>
            <a:ext cx="360040"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2" descr="JKN Fatawa">
            <a:extLst>
              <a:ext uri="{FF2B5EF4-FFF2-40B4-BE49-F238E27FC236}">
                <a16:creationId xmlns:a16="http://schemas.microsoft.com/office/drawing/2014/main" id="{D7F4C844-2C37-4C08-B88B-1A52B89C18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2206" y="116632"/>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6433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47C4-BBD0-4C63-B255-BFCF11DA8212}"/>
              </a:ext>
            </a:extLst>
          </p:cNvPr>
          <p:cNvSpPr>
            <a:spLocks noGrp="1"/>
          </p:cNvSpPr>
          <p:nvPr>
            <p:ph type="title"/>
          </p:nvPr>
        </p:nvSpPr>
        <p:spPr/>
        <p:txBody>
          <a:bodyPr/>
          <a:lstStyle/>
          <a:p>
            <a:r>
              <a:rPr lang="en-GB" dirty="0"/>
              <a:t>Short Exercise</a:t>
            </a:r>
            <a:endParaRPr lang="en-US" dirty="0"/>
          </a:p>
        </p:txBody>
      </p:sp>
      <p:sp>
        <p:nvSpPr>
          <p:cNvPr id="3" name="Content Placeholder 2">
            <a:extLst>
              <a:ext uri="{FF2B5EF4-FFF2-40B4-BE49-F238E27FC236}">
                <a16:creationId xmlns:a16="http://schemas.microsoft.com/office/drawing/2014/main" id="{B0102372-CD1D-4D72-BCF7-7E524BDC8577}"/>
              </a:ext>
            </a:extLst>
          </p:cNvPr>
          <p:cNvSpPr>
            <a:spLocks noGrp="1"/>
          </p:cNvSpPr>
          <p:nvPr>
            <p:ph idx="1"/>
          </p:nvPr>
        </p:nvSpPr>
        <p:spPr>
          <a:xfrm>
            <a:off x="641404" y="1700808"/>
            <a:ext cx="6770713" cy="4087810"/>
          </a:xfrm>
        </p:spPr>
        <p:txBody>
          <a:bodyPr>
            <a:normAutofit/>
          </a:bodyPr>
          <a:lstStyle/>
          <a:p>
            <a:pPr marL="0" indent="0">
              <a:buNone/>
            </a:pPr>
            <a:r>
              <a:rPr lang="en-GB" sz="2400" dirty="0"/>
              <a:t>Using the above principles, explain whether the following should break the fast or not.</a:t>
            </a:r>
          </a:p>
          <a:p>
            <a:pPr marL="457200" indent="-457200">
              <a:buAutoNum type="arabicPeriod"/>
            </a:pPr>
            <a:r>
              <a:rPr lang="en-GB" sz="2400" dirty="0"/>
              <a:t>Glucose drip</a:t>
            </a:r>
          </a:p>
          <a:p>
            <a:pPr marL="457200" indent="-457200">
              <a:buAutoNum type="arabicPeriod"/>
            </a:pPr>
            <a:r>
              <a:rPr lang="en-GB" sz="2400" dirty="0"/>
              <a:t>Asthma pump</a:t>
            </a:r>
          </a:p>
          <a:p>
            <a:pPr marL="457200" indent="-457200">
              <a:buAutoNum type="arabicPeriod"/>
            </a:pPr>
            <a:r>
              <a:rPr lang="en-US" sz="2400" dirty="0"/>
              <a:t>Endoscopy </a:t>
            </a:r>
          </a:p>
          <a:p>
            <a:pPr marL="457200" indent="-457200">
              <a:buAutoNum type="arabicPeriod"/>
            </a:pPr>
            <a:r>
              <a:rPr lang="en-US" sz="2400" dirty="0"/>
              <a:t>Suppository </a:t>
            </a:r>
          </a:p>
          <a:p>
            <a:pPr marL="457200" indent="-457200">
              <a:buAutoNum type="arabicPeriod"/>
            </a:pPr>
            <a:r>
              <a:rPr lang="en-US" sz="2400" dirty="0"/>
              <a:t>Smear test </a:t>
            </a:r>
          </a:p>
          <a:p>
            <a:pPr marL="457200" indent="-457200">
              <a:buAutoNum type="arabicPeriod"/>
            </a:pPr>
            <a:r>
              <a:rPr lang="en-US" sz="2400" dirty="0"/>
              <a:t>Passive smoking</a:t>
            </a:r>
          </a:p>
        </p:txBody>
      </p:sp>
    </p:spTree>
    <p:extLst>
      <p:ext uri="{BB962C8B-B14F-4D97-AF65-F5344CB8AC3E}">
        <p14:creationId xmlns:p14="http://schemas.microsoft.com/office/powerpoint/2010/main" val="2002323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43009929"/>
              </p:ext>
            </p:extLst>
          </p:nvPr>
        </p:nvGraphicFramePr>
        <p:xfrm>
          <a:off x="179512" y="476672"/>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268423" y="3757194"/>
            <a:ext cx="3528392"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tx1"/>
                </a:solidFill>
              </a:rPr>
              <a:t>Kaffarah</a:t>
            </a:r>
            <a:r>
              <a:rPr lang="en-GB" dirty="0">
                <a:solidFill>
                  <a:schemeClr val="tx1"/>
                </a:solidFill>
              </a:rPr>
              <a:t> is a </a:t>
            </a:r>
            <a:r>
              <a:rPr lang="en-GB" b="1" dirty="0">
                <a:solidFill>
                  <a:schemeClr val="tx1"/>
                </a:solidFill>
              </a:rPr>
              <a:t>penalty</a:t>
            </a:r>
            <a:r>
              <a:rPr lang="en-GB" dirty="0">
                <a:solidFill>
                  <a:schemeClr val="tx1"/>
                </a:solidFill>
              </a:rPr>
              <a:t> a person must give as a </a:t>
            </a:r>
            <a:r>
              <a:rPr lang="en-GB" b="1" dirty="0">
                <a:solidFill>
                  <a:schemeClr val="tx1"/>
                </a:solidFill>
              </a:rPr>
              <a:t>expiation</a:t>
            </a:r>
            <a:r>
              <a:rPr lang="en-GB" dirty="0">
                <a:solidFill>
                  <a:schemeClr val="tx1"/>
                </a:solidFill>
              </a:rPr>
              <a:t> for the </a:t>
            </a:r>
            <a:r>
              <a:rPr lang="en-GB" b="1" dirty="0">
                <a:solidFill>
                  <a:schemeClr val="tx1"/>
                </a:solidFill>
              </a:rPr>
              <a:t>crime</a:t>
            </a:r>
          </a:p>
        </p:txBody>
      </p:sp>
      <p:sp>
        <p:nvSpPr>
          <p:cNvPr id="7" name="Rectangle 6"/>
          <p:cNvSpPr/>
          <p:nvPr/>
        </p:nvSpPr>
        <p:spPr>
          <a:xfrm>
            <a:off x="4572000" y="3707904"/>
            <a:ext cx="3456384" cy="7200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err="1">
                <a:solidFill>
                  <a:schemeClr val="tx1"/>
                </a:solidFill>
              </a:rPr>
              <a:t>Qadha</a:t>
            </a:r>
            <a:r>
              <a:rPr lang="en-GB" dirty="0">
                <a:solidFill>
                  <a:schemeClr val="tx1"/>
                </a:solidFill>
              </a:rPr>
              <a:t> means to make up the number of Fasts missed </a:t>
            </a:r>
          </a:p>
        </p:txBody>
      </p:sp>
      <p:sp>
        <p:nvSpPr>
          <p:cNvPr id="8" name="Rectangle 7"/>
          <p:cNvSpPr/>
          <p:nvPr/>
        </p:nvSpPr>
        <p:spPr>
          <a:xfrm>
            <a:off x="272817" y="5085184"/>
            <a:ext cx="8624057" cy="15121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r>
              <a:rPr lang="en-GB" dirty="0" err="1">
                <a:solidFill>
                  <a:schemeClr val="tx1"/>
                </a:solidFill>
              </a:rPr>
              <a:t>Kaffarah</a:t>
            </a:r>
            <a:r>
              <a:rPr lang="en-GB" dirty="0">
                <a:solidFill>
                  <a:schemeClr val="tx1"/>
                </a:solidFill>
              </a:rPr>
              <a:t> becomes necessary if;</a:t>
            </a:r>
          </a:p>
          <a:p>
            <a:pPr marL="342900" indent="-342900">
              <a:buAutoNum type="arabicPeriod"/>
            </a:pPr>
            <a:r>
              <a:rPr lang="en-GB" sz="1600" dirty="0">
                <a:solidFill>
                  <a:schemeClr val="tx1"/>
                </a:solidFill>
              </a:rPr>
              <a:t>Someone intentionally eats or drinks that which is naturally nourishing.</a:t>
            </a:r>
          </a:p>
          <a:p>
            <a:pPr marL="342900" indent="-342900">
              <a:buFontTx/>
              <a:buAutoNum type="arabicPeriod"/>
            </a:pPr>
            <a:r>
              <a:rPr lang="en-GB" sz="1600" dirty="0">
                <a:solidFill>
                  <a:schemeClr val="tx1"/>
                </a:solidFill>
              </a:rPr>
              <a:t>Someone intentionally has intimate relationship in the vaginal or the anal passage with or without ejaculation.  </a:t>
            </a:r>
          </a:p>
          <a:p>
            <a:pPr marL="342900" indent="-342900">
              <a:buFontTx/>
              <a:buAutoNum type="arabicPeriod"/>
            </a:pPr>
            <a:r>
              <a:rPr lang="en-GB" sz="1600" dirty="0">
                <a:solidFill>
                  <a:schemeClr val="tx1"/>
                </a:solidFill>
              </a:rPr>
              <a:t>Someone intentionally drink medication without necessity</a:t>
            </a:r>
          </a:p>
          <a:p>
            <a:r>
              <a:rPr lang="en-GB" b="1" dirty="0">
                <a:solidFill>
                  <a:schemeClr val="tx1"/>
                </a:solidFill>
              </a:rPr>
              <a:t>All of the above are considered a crime which necessitate a penalty.</a:t>
            </a:r>
          </a:p>
          <a:p>
            <a:r>
              <a:rPr lang="en-GB" dirty="0">
                <a:solidFill>
                  <a:schemeClr val="tx1"/>
                </a:solidFill>
              </a:rPr>
              <a:t> </a:t>
            </a:r>
          </a:p>
        </p:txBody>
      </p:sp>
      <p:cxnSp>
        <p:nvCxnSpPr>
          <p:cNvPr id="10" name="Straight Connector 9"/>
          <p:cNvCxnSpPr/>
          <p:nvPr/>
        </p:nvCxnSpPr>
        <p:spPr>
          <a:xfrm flipH="1">
            <a:off x="1888094" y="4549282"/>
            <a:ext cx="1" cy="5359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864363" y="3293300"/>
            <a:ext cx="0" cy="4638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372200" y="3244010"/>
            <a:ext cx="0" cy="4320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What is the Penalty?</a:t>
            </a:r>
          </a:p>
        </p:txBody>
      </p:sp>
      <p:sp>
        <p:nvSpPr>
          <p:cNvPr id="3" name="Content Placeholder 2"/>
          <p:cNvSpPr>
            <a:spLocks noGrp="1"/>
          </p:cNvSpPr>
          <p:nvPr>
            <p:ph idx="1"/>
          </p:nvPr>
        </p:nvSpPr>
        <p:spPr>
          <a:xfrm>
            <a:off x="609598" y="1556792"/>
            <a:ext cx="7274769" cy="4484571"/>
          </a:xfrm>
        </p:spPr>
        <p:txBody>
          <a:bodyPr>
            <a:noAutofit/>
          </a:bodyPr>
          <a:lstStyle/>
          <a:p>
            <a:pPr marL="514350" indent="-514350">
              <a:buFont typeface="+mj-lt"/>
              <a:buAutoNum type="alphaLcParenR"/>
            </a:pPr>
            <a:r>
              <a:rPr lang="en-GB" dirty="0"/>
              <a:t>To emancipate a slave (NOT APPLICABLE TODAY), </a:t>
            </a:r>
          </a:p>
          <a:p>
            <a:pPr marL="514350" indent="-514350">
              <a:buFont typeface="+mj-lt"/>
              <a:buAutoNum type="alphaLcParenR"/>
            </a:pPr>
            <a:r>
              <a:rPr lang="en-GB" dirty="0"/>
              <a:t>To Fast for 60 days, BUT if unable to do so then,</a:t>
            </a:r>
          </a:p>
          <a:p>
            <a:pPr marL="514350" indent="-514350">
              <a:buFont typeface="+mj-lt"/>
              <a:buAutoNum type="alphaLcParenR"/>
            </a:pPr>
            <a:r>
              <a:rPr lang="en-GB" dirty="0"/>
              <a:t>To feed 60 poor and destitute people;</a:t>
            </a:r>
          </a:p>
          <a:p>
            <a:pPr marL="571500" indent="-571500">
              <a:buNone/>
            </a:pPr>
            <a:r>
              <a:rPr lang="en-GB" dirty="0"/>
              <a:t>	</a:t>
            </a:r>
            <a:r>
              <a:rPr lang="en-GB" dirty="0" err="1"/>
              <a:t>i</a:t>
            </a:r>
            <a:r>
              <a:rPr lang="en-GB" dirty="0"/>
              <a:t>) They should be poor enough that they are eligible for </a:t>
            </a:r>
            <a:r>
              <a:rPr lang="en-GB" dirty="0" err="1"/>
              <a:t>Zakāt</a:t>
            </a:r>
            <a:r>
              <a:rPr lang="en-GB" dirty="0"/>
              <a:t> also.</a:t>
            </a:r>
          </a:p>
          <a:p>
            <a:pPr marL="571500" indent="-571500">
              <a:buNone/>
            </a:pPr>
            <a:r>
              <a:rPr lang="en-GB" dirty="0"/>
              <a:t>	ii) One must give each poor person the equivalent amount of </a:t>
            </a:r>
            <a:r>
              <a:rPr lang="en-GB" dirty="0" err="1"/>
              <a:t>Sadqatul-Fitr</a:t>
            </a:r>
            <a:r>
              <a:rPr lang="en-GB" dirty="0"/>
              <a:t>, or feed him two meals a day.</a:t>
            </a:r>
          </a:p>
          <a:p>
            <a:pPr marL="571500" indent="-571500">
              <a:buNone/>
            </a:pPr>
            <a:r>
              <a:rPr lang="en-GB" dirty="0"/>
              <a:t>	iii) It is also permissible to feed one poor person two meals per daily for sixty days, or to give the value of </a:t>
            </a:r>
            <a:r>
              <a:rPr lang="en-GB" dirty="0" err="1"/>
              <a:t>Sadqatul-Fitr</a:t>
            </a:r>
            <a:r>
              <a:rPr lang="en-GB" dirty="0"/>
              <a:t> each day for sixty days. </a:t>
            </a:r>
          </a:p>
          <a:p>
            <a:pPr marL="571500" indent="-571500">
              <a:buNone/>
            </a:pPr>
            <a:r>
              <a:rPr lang="en-GB" b="1" dirty="0"/>
              <a:t>Note: </a:t>
            </a:r>
            <a:r>
              <a:rPr lang="en-GB" dirty="0"/>
              <a:t>To feed one poor person in one day two meals equivalent to sixty days will class will only count towards one day only. </a:t>
            </a:r>
            <a:endParaRPr lang="en-GB"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dirty="0"/>
              <a:t>Invalidators of Fast</a:t>
            </a:r>
          </a:p>
        </p:txBody>
      </p:sp>
      <p:sp>
        <p:nvSpPr>
          <p:cNvPr id="3" name="Content Placeholder 2"/>
          <p:cNvSpPr>
            <a:spLocks noGrp="1"/>
          </p:cNvSpPr>
          <p:nvPr>
            <p:ph idx="1"/>
          </p:nvPr>
        </p:nvSpPr>
        <p:spPr>
          <a:xfrm>
            <a:off x="467544" y="1628800"/>
            <a:ext cx="7776864" cy="4619600"/>
          </a:xfrm>
        </p:spPr>
        <p:txBody>
          <a:bodyPr>
            <a:noAutofit/>
          </a:bodyPr>
          <a:lstStyle/>
          <a:p>
            <a:pPr marL="0" indent="0">
              <a:buNone/>
            </a:pPr>
            <a:r>
              <a:rPr lang="en-GB" sz="2400" b="1" dirty="0"/>
              <a:t>Those factors Necessitating </a:t>
            </a:r>
            <a:r>
              <a:rPr lang="en-GB" sz="2400" b="1" dirty="0" err="1"/>
              <a:t>Qadha</a:t>
            </a:r>
            <a:r>
              <a:rPr lang="en-GB" sz="2400" b="1" dirty="0"/>
              <a:t> only</a:t>
            </a:r>
          </a:p>
          <a:p>
            <a:r>
              <a:rPr lang="en-GB" sz="2400" dirty="0"/>
              <a:t>To intentionally eat or drink something which is not naturally nourishing.</a:t>
            </a:r>
          </a:p>
          <a:p>
            <a:r>
              <a:rPr lang="en-GB" sz="2400" dirty="0"/>
              <a:t>Ejaculation through physical touching but without actual intercourse e.g. Masturbation, caressing with one’s spouse etc.</a:t>
            </a:r>
          </a:p>
          <a:p>
            <a:r>
              <a:rPr lang="en-GB" sz="2400" dirty="0"/>
              <a:t>To intake medication due to a genuine reason.</a:t>
            </a:r>
          </a:p>
          <a:p>
            <a:r>
              <a:rPr lang="en-GB" sz="2400" dirty="0"/>
              <a:t> To eat or drink accidently</a:t>
            </a:r>
          </a:p>
          <a:p>
            <a:r>
              <a:rPr lang="en-GB" sz="2400" dirty="0"/>
              <a:t>To eat deliberately after eating, drinking, vomiting unintentionally or having intercourse out of forgetfulness assuming that the Fast broke.</a:t>
            </a:r>
          </a:p>
          <a:p>
            <a:pPr marL="0" indent="0">
              <a:buNone/>
            </a:pPr>
            <a:r>
              <a:rPr lang="en-GB" sz="24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Introduction</a:t>
            </a:r>
          </a:p>
        </p:txBody>
      </p:sp>
      <p:sp>
        <p:nvSpPr>
          <p:cNvPr id="3" name="Content Placeholder 2"/>
          <p:cNvSpPr>
            <a:spLocks noGrp="1"/>
          </p:cNvSpPr>
          <p:nvPr>
            <p:ph idx="1"/>
          </p:nvPr>
        </p:nvSpPr>
        <p:spPr>
          <a:xfrm>
            <a:off x="457200" y="1500174"/>
            <a:ext cx="8229600" cy="4625989"/>
          </a:xfrm>
        </p:spPr>
        <p:txBody>
          <a:bodyPr>
            <a:normAutofit/>
          </a:bodyPr>
          <a:lstStyle/>
          <a:p>
            <a:r>
              <a:rPr lang="en-GB" sz="2800" dirty="0"/>
              <a:t>The purpose of </a:t>
            </a:r>
            <a:r>
              <a:rPr lang="en-GB" sz="2800" b="1" dirty="0"/>
              <a:t>Fasting</a:t>
            </a:r>
            <a:r>
              <a:rPr lang="en-GB" sz="2800" dirty="0"/>
              <a:t> and its </a:t>
            </a:r>
            <a:r>
              <a:rPr lang="en-GB" sz="2800" b="1" dirty="0"/>
              <a:t>meaning</a:t>
            </a:r>
            <a:r>
              <a:rPr lang="en-GB" sz="2800" dirty="0"/>
              <a:t>.</a:t>
            </a:r>
          </a:p>
          <a:p>
            <a:r>
              <a:rPr lang="en-GB" sz="2800" dirty="0"/>
              <a:t>Principles related to </a:t>
            </a:r>
            <a:r>
              <a:rPr lang="en-GB" sz="2800" b="1" dirty="0"/>
              <a:t>invalidation of Fast</a:t>
            </a:r>
          </a:p>
          <a:p>
            <a:r>
              <a:rPr lang="en-GB" sz="2800" b="1" dirty="0" err="1"/>
              <a:t>Kaffarah</a:t>
            </a:r>
            <a:r>
              <a:rPr lang="en-GB" sz="2800" dirty="0"/>
              <a:t> (penalty) and </a:t>
            </a:r>
            <a:r>
              <a:rPr lang="en-GB" sz="2800" b="1" dirty="0" err="1"/>
              <a:t>Qadha</a:t>
            </a:r>
            <a:r>
              <a:rPr lang="en-GB" sz="2800" dirty="0"/>
              <a:t>.</a:t>
            </a:r>
          </a:p>
          <a:p>
            <a:r>
              <a:rPr lang="en-GB" sz="2800" b="1" dirty="0"/>
              <a:t>Concessions</a:t>
            </a:r>
            <a:r>
              <a:rPr lang="en-GB" sz="2800" dirty="0"/>
              <a:t> around the permissibility to break or postpone one’s Fast.</a:t>
            </a:r>
          </a:p>
          <a:p>
            <a:r>
              <a:rPr lang="en-GB" sz="2800" dirty="0"/>
              <a:t>Some Common Questions</a:t>
            </a:r>
          </a:p>
          <a:p>
            <a:endParaRPr lang="en-GB"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496944" cy="5688632"/>
          </a:xfrm>
        </p:spPr>
        <p:txBody>
          <a:bodyPr>
            <a:normAutofit/>
          </a:bodyPr>
          <a:lstStyle/>
          <a:p>
            <a:r>
              <a:rPr lang="en-GB" sz="2400" dirty="0"/>
              <a:t>A person eats assuming that </a:t>
            </a:r>
            <a:r>
              <a:rPr lang="en-GB" sz="2400" dirty="0" err="1"/>
              <a:t>suhoor</a:t>
            </a:r>
            <a:r>
              <a:rPr lang="en-GB" sz="2400" dirty="0"/>
              <a:t> has not ended or iftar has begun but the reality was the contrary.</a:t>
            </a:r>
          </a:p>
          <a:p>
            <a:r>
              <a:rPr lang="en-GB" sz="2400" dirty="0"/>
              <a:t>To </a:t>
            </a:r>
            <a:r>
              <a:rPr lang="en-GB" sz="2400" b="1" dirty="0"/>
              <a:t>intentionally</a:t>
            </a:r>
            <a:r>
              <a:rPr lang="en-GB" sz="2400" dirty="0"/>
              <a:t> allow (or inhale) smoke or dust to enter the mouth.</a:t>
            </a:r>
          </a:p>
          <a:p>
            <a:r>
              <a:rPr lang="en-GB" sz="2400" dirty="0"/>
              <a:t>To intake smoke into the nostrils </a:t>
            </a:r>
            <a:r>
              <a:rPr lang="en-GB" sz="2400" b="1" dirty="0"/>
              <a:t>intentionally</a:t>
            </a:r>
            <a:r>
              <a:rPr lang="en-GB" sz="2400" dirty="0"/>
              <a:t> </a:t>
            </a:r>
          </a:p>
          <a:p>
            <a:r>
              <a:rPr lang="en-GB" sz="2400" dirty="0"/>
              <a:t>A Fasting person who becomes unconscious for a few days then apart from the first day, the remaining days he must do </a:t>
            </a:r>
            <a:r>
              <a:rPr lang="en-GB" sz="2400" dirty="0" err="1"/>
              <a:t>Qadha</a:t>
            </a:r>
            <a:r>
              <a:rPr lang="en-GB" sz="2400" dirty="0"/>
              <a:t>.</a:t>
            </a:r>
          </a:p>
          <a:p>
            <a:r>
              <a:rPr lang="en-GB" sz="2400" dirty="0"/>
              <a:t>To intentionally vomit a mouthful.</a:t>
            </a:r>
          </a:p>
          <a:p>
            <a:r>
              <a:rPr lang="en-GB" sz="2400" dirty="0"/>
              <a:t>To intentionally return the vomit back onto the stomach, whether small quantity or large.</a:t>
            </a:r>
          </a:p>
          <a:p>
            <a:pPr marL="0" indent="0">
              <a:buNone/>
            </a:pPr>
            <a:endParaRPr lang="en-GB" dirty="0"/>
          </a:p>
          <a:p>
            <a:pPr marL="0" indent="0">
              <a:buNone/>
            </a:pPr>
            <a:endParaRPr lang="en-GB" dirty="0"/>
          </a:p>
          <a:p>
            <a:pPr marL="0" indent="0">
              <a:buNone/>
            </a:pPr>
            <a:endParaRPr lang="en-GB" dirty="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60648"/>
            <a:ext cx="7130753" cy="1669752"/>
          </a:xfrm>
        </p:spPr>
        <p:txBody>
          <a:bodyPr>
            <a:normAutofit/>
          </a:bodyPr>
          <a:lstStyle/>
          <a:p>
            <a:pPr algn="l"/>
            <a:r>
              <a:rPr lang="en-GB" dirty="0"/>
              <a:t>Non-Invalidators of the Fast</a:t>
            </a:r>
          </a:p>
        </p:txBody>
      </p:sp>
      <p:sp>
        <p:nvSpPr>
          <p:cNvPr id="3" name="Content Placeholder 2"/>
          <p:cNvSpPr>
            <a:spLocks noGrp="1"/>
          </p:cNvSpPr>
          <p:nvPr>
            <p:ph idx="1"/>
          </p:nvPr>
        </p:nvSpPr>
        <p:spPr>
          <a:xfrm>
            <a:off x="457200" y="1268760"/>
            <a:ext cx="8229600" cy="5256584"/>
          </a:xfrm>
        </p:spPr>
        <p:txBody>
          <a:bodyPr>
            <a:normAutofit fontScale="85000" lnSpcReduction="20000"/>
          </a:bodyPr>
          <a:lstStyle/>
          <a:p>
            <a:r>
              <a:rPr lang="en-GB" sz="2800" dirty="0"/>
              <a:t>To eat, drink or have intimate relationship forgetfully.</a:t>
            </a:r>
          </a:p>
          <a:p>
            <a:r>
              <a:rPr lang="en-GB" sz="2800" dirty="0"/>
              <a:t>To ejaculate whilst having a wet dream</a:t>
            </a:r>
          </a:p>
          <a:p>
            <a:r>
              <a:rPr lang="en-GB" sz="2800" dirty="0"/>
              <a:t>To apply oil or </a:t>
            </a:r>
            <a:r>
              <a:rPr lang="en-GB" sz="2800" dirty="0" err="1"/>
              <a:t>surma</a:t>
            </a:r>
            <a:endParaRPr lang="en-GB" sz="2800" dirty="0"/>
          </a:p>
          <a:p>
            <a:r>
              <a:rPr lang="en-GB" sz="2800" dirty="0"/>
              <a:t>Smoke to enter the mouth unintentionally.</a:t>
            </a:r>
          </a:p>
          <a:p>
            <a:r>
              <a:rPr lang="en-GB" sz="2800" dirty="0"/>
              <a:t>Vomiting unintentionally even a mouthful.</a:t>
            </a:r>
          </a:p>
          <a:p>
            <a:r>
              <a:rPr lang="en-GB" sz="2800" dirty="0"/>
              <a:t>To swallow something stuck between your teeth that is less than a chickpea in quantity.</a:t>
            </a:r>
          </a:p>
          <a:p>
            <a:r>
              <a:rPr lang="en-GB" sz="2800" dirty="0"/>
              <a:t>Injection or anything that enters the brain or stomach not through its normal channel.</a:t>
            </a:r>
          </a:p>
          <a:p>
            <a:r>
              <a:rPr lang="en-GB" sz="2800" dirty="0"/>
              <a:t>Cupping</a:t>
            </a:r>
          </a:p>
          <a:p>
            <a:r>
              <a:rPr lang="en-GB" sz="2800" dirty="0"/>
              <a:t>Wet dream</a:t>
            </a:r>
          </a:p>
          <a:p>
            <a:r>
              <a:rPr lang="en-GB" sz="2800" dirty="0"/>
              <a:t>Ear drops</a:t>
            </a:r>
          </a:p>
          <a:p>
            <a:r>
              <a:rPr lang="en-GB" sz="2800" dirty="0"/>
              <a:t>Inserting something into the vaginal tracts</a:t>
            </a:r>
          </a:p>
          <a:p>
            <a:endParaRPr lang="en-GB" sz="2800" dirty="0"/>
          </a:p>
        </p:txBody>
      </p:sp>
    </p:spTree>
    <p:extLst>
      <p:ext uri="{BB962C8B-B14F-4D97-AF65-F5344CB8AC3E}">
        <p14:creationId xmlns:p14="http://schemas.microsoft.com/office/powerpoint/2010/main" val="631777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363272" cy="1282154"/>
          </a:xfrm>
        </p:spPr>
        <p:txBody>
          <a:bodyPr>
            <a:normAutofit/>
          </a:bodyPr>
          <a:lstStyle/>
          <a:p>
            <a:pPr algn="l"/>
            <a:r>
              <a:rPr lang="en-GB" dirty="0"/>
              <a:t>Concession of Invalidating the Fast</a:t>
            </a:r>
          </a:p>
        </p:txBody>
      </p:sp>
      <p:sp>
        <p:nvSpPr>
          <p:cNvPr id="3" name="Content Placeholder 2"/>
          <p:cNvSpPr>
            <a:spLocks noGrp="1"/>
          </p:cNvSpPr>
          <p:nvPr>
            <p:ph idx="1"/>
          </p:nvPr>
        </p:nvSpPr>
        <p:spPr>
          <a:xfrm>
            <a:off x="611560" y="1556792"/>
            <a:ext cx="6768752" cy="3880773"/>
          </a:xfrm>
        </p:spPr>
        <p:txBody>
          <a:bodyPr/>
          <a:lstStyle/>
          <a:p>
            <a:r>
              <a:rPr lang="en-GB" sz="2400" dirty="0"/>
              <a:t>A person who is suffering from severe illness or the illness is surely to increase.</a:t>
            </a:r>
          </a:p>
          <a:p>
            <a:r>
              <a:rPr lang="en-GB" sz="2400" dirty="0"/>
              <a:t>Extreme hunger risking the life or health.</a:t>
            </a:r>
          </a:p>
          <a:p>
            <a:r>
              <a:rPr lang="en-GB" sz="2400" dirty="0"/>
              <a:t>A traveller who feels genuine constrain if he continues to Fast.</a:t>
            </a:r>
          </a:p>
          <a:p>
            <a:r>
              <a:rPr lang="en-GB" sz="2400" dirty="0"/>
              <a:t>A pregnant woman fearing for her child </a:t>
            </a:r>
          </a:p>
          <a:p>
            <a:r>
              <a:rPr lang="en-GB" sz="2400" dirty="0"/>
              <a:t>A breast feeding woman  </a:t>
            </a:r>
          </a:p>
          <a:p>
            <a:endParaRPr lang="en-GB" dirty="0"/>
          </a:p>
        </p:txBody>
      </p:sp>
    </p:spTree>
    <p:extLst>
      <p:ext uri="{BB962C8B-B14F-4D97-AF65-F5344CB8AC3E}">
        <p14:creationId xmlns:p14="http://schemas.microsoft.com/office/powerpoint/2010/main" val="3454582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dirty="0"/>
              <a:t>Those Exempted from Fasting</a:t>
            </a:r>
          </a:p>
        </p:txBody>
      </p:sp>
      <p:sp>
        <p:nvSpPr>
          <p:cNvPr id="3" name="Content Placeholder 2"/>
          <p:cNvSpPr>
            <a:spLocks noGrp="1"/>
          </p:cNvSpPr>
          <p:nvPr>
            <p:ph idx="1"/>
          </p:nvPr>
        </p:nvSpPr>
        <p:spPr>
          <a:xfrm>
            <a:off x="597468" y="1628800"/>
            <a:ext cx="7718948" cy="4320480"/>
          </a:xfrm>
        </p:spPr>
        <p:txBody>
          <a:bodyPr>
            <a:normAutofit/>
          </a:bodyPr>
          <a:lstStyle/>
          <a:p>
            <a:r>
              <a:rPr lang="en-GB" sz="2400" dirty="0"/>
              <a:t>An ill person who fears the deterioration of his state if he Fasts.</a:t>
            </a:r>
          </a:p>
          <a:p>
            <a:r>
              <a:rPr lang="en-GB" sz="2400" dirty="0"/>
              <a:t>A frail person- in which case he must pay </a:t>
            </a:r>
            <a:r>
              <a:rPr lang="en-GB" sz="2400" dirty="0" err="1"/>
              <a:t>fidya</a:t>
            </a:r>
            <a:endParaRPr lang="en-GB" sz="2400" dirty="0"/>
          </a:p>
          <a:p>
            <a:r>
              <a:rPr lang="en-GB" sz="2400" dirty="0"/>
              <a:t>A pregnant woman </a:t>
            </a:r>
          </a:p>
          <a:p>
            <a:r>
              <a:rPr lang="en-GB" sz="2400" dirty="0"/>
              <a:t>A breastfeeding woman.</a:t>
            </a:r>
          </a:p>
          <a:p>
            <a:r>
              <a:rPr lang="en-GB" sz="2400" dirty="0"/>
              <a:t>Traveller</a:t>
            </a:r>
          </a:p>
          <a:p>
            <a:r>
              <a:rPr lang="en-GB" sz="2400" dirty="0"/>
              <a:t>A menstruating woman</a:t>
            </a:r>
          </a:p>
          <a:p>
            <a:r>
              <a:rPr lang="en-GB" sz="2400" dirty="0"/>
              <a:t>A woman having post-natal bleeding </a:t>
            </a:r>
          </a:p>
          <a:p>
            <a:endParaRPr lang="en-GB" dirty="0"/>
          </a:p>
        </p:txBody>
      </p:sp>
    </p:spTree>
    <p:extLst>
      <p:ext uri="{BB962C8B-B14F-4D97-AF65-F5344CB8AC3E}">
        <p14:creationId xmlns:p14="http://schemas.microsoft.com/office/powerpoint/2010/main" val="2777586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12DA0EA-8690-44EA-A55E-A436C586A32A}"/>
              </a:ext>
            </a:extLst>
          </p:cNvPr>
          <p:cNvSpPr>
            <a:spLocks noGrp="1"/>
          </p:cNvSpPr>
          <p:nvPr>
            <p:ph type="title"/>
          </p:nvPr>
        </p:nvSpPr>
        <p:spPr>
          <a:xfrm>
            <a:off x="611560" y="350838"/>
            <a:ext cx="6986737" cy="1320800"/>
          </a:xfrm>
        </p:spPr>
        <p:txBody>
          <a:bodyPr/>
          <a:lstStyle/>
          <a:p>
            <a:r>
              <a:rPr lang="en-GB" altLang="en-US" dirty="0"/>
              <a:t>Principles of Illness</a:t>
            </a:r>
          </a:p>
        </p:txBody>
      </p:sp>
      <p:graphicFrame>
        <p:nvGraphicFramePr>
          <p:cNvPr id="10" name="Diagram 9">
            <a:extLst>
              <a:ext uri="{FF2B5EF4-FFF2-40B4-BE49-F238E27FC236}">
                <a16:creationId xmlns:a16="http://schemas.microsoft.com/office/drawing/2014/main" id="{00E56C2C-2157-4FC6-B43B-ED00CFC8286E}"/>
              </a:ext>
            </a:extLst>
          </p:cNvPr>
          <p:cNvGraphicFramePr/>
          <p:nvPr>
            <p:extLst>
              <p:ext uri="{D42A27DB-BD31-4B8C-83A1-F6EECF244321}">
                <p14:modId xmlns:p14="http://schemas.microsoft.com/office/powerpoint/2010/main" val="3148910063"/>
              </p:ext>
            </p:extLst>
          </p:nvPr>
        </p:nvGraphicFramePr>
        <p:xfrm>
          <a:off x="899592" y="1153592"/>
          <a:ext cx="7416824" cy="5704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a:extLst>
              <a:ext uri="{FF2B5EF4-FFF2-40B4-BE49-F238E27FC236}">
                <a16:creationId xmlns:a16="http://schemas.microsoft.com/office/drawing/2014/main" id="{8D270301-08ED-47B7-806B-3BA54B711847}"/>
              </a:ext>
            </a:extLst>
          </p:cNvPr>
          <p:cNvSpPr/>
          <p:nvPr/>
        </p:nvSpPr>
        <p:spPr>
          <a:xfrm>
            <a:off x="3492500" y="2890838"/>
            <a:ext cx="2232025" cy="2087562"/>
          </a:xfrm>
          <a:prstGeom prst="ellipse">
            <a:avLst/>
          </a:prstGeom>
        </p:spPr>
        <p:style>
          <a:lnRef idx="3">
            <a:schemeClr val="lt1"/>
          </a:lnRef>
          <a:fillRef idx="1">
            <a:schemeClr val="accent4"/>
          </a:fillRef>
          <a:effectRef idx="1">
            <a:schemeClr val="accent4"/>
          </a:effectRef>
          <a:fontRef idx="minor">
            <a:schemeClr val="lt1"/>
          </a:fontRef>
        </p:style>
        <p:txBody>
          <a:bodyPr anchor="ctr"/>
          <a:lstStyle/>
          <a:p>
            <a:pPr algn="ctr" eaLnBrk="1" hangingPunct="1">
              <a:defRPr/>
            </a:pPr>
            <a:endParaRPr lang="en-GB"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2293" name="Rectangle 1">
            <a:extLst>
              <a:ext uri="{FF2B5EF4-FFF2-40B4-BE49-F238E27FC236}">
                <a16:creationId xmlns:a16="http://schemas.microsoft.com/office/drawing/2014/main" id="{EC440E17-C694-4027-B6E5-1841C1AB9F9F}"/>
              </a:ext>
            </a:extLst>
          </p:cNvPr>
          <p:cNvSpPr>
            <a:spLocks noChangeArrowheads="1"/>
          </p:cNvSpPr>
          <p:nvPr/>
        </p:nvSpPr>
        <p:spPr bwMode="auto">
          <a:xfrm>
            <a:off x="3707891" y="3429000"/>
            <a:ext cx="180022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1600" b="1" dirty="0">
                <a:solidFill>
                  <a:schemeClr val="bg1"/>
                </a:solidFill>
              </a:rPr>
              <a:t>Valid reasons for an ill person not to fast or break the fast</a:t>
            </a:r>
            <a:endParaRPr lang="en-GB" altLang="en-US" sz="16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293"/>
                                        </p:tgtEl>
                                        <p:attrNameLst>
                                          <p:attrName>style.visibility</p:attrName>
                                        </p:attrNameLst>
                                      </p:cBhvr>
                                      <p:to>
                                        <p:strVal val="visible"/>
                                      </p:to>
                                    </p:set>
                                    <p:animEffect transition="in" filter="fade">
                                      <p:cBhvr>
                                        <p:cTn id="12" dur="1000"/>
                                        <p:tgtEl>
                                          <p:spTgt spid="12293"/>
                                        </p:tgtEl>
                                      </p:cBhvr>
                                    </p:animEffect>
                                    <p:anim calcmode="lin" valueType="num">
                                      <p:cBhvr>
                                        <p:cTn id="13" dur="1000" fill="hold"/>
                                        <p:tgtEl>
                                          <p:spTgt spid="12293"/>
                                        </p:tgtEl>
                                        <p:attrNameLst>
                                          <p:attrName>ppt_x</p:attrName>
                                        </p:attrNameLst>
                                      </p:cBhvr>
                                      <p:tavLst>
                                        <p:tav tm="0">
                                          <p:val>
                                            <p:strVal val="#ppt_x"/>
                                          </p:val>
                                        </p:tav>
                                        <p:tav tm="100000">
                                          <p:val>
                                            <p:strVal val="#ppt_x"/>
                                          </p:val>
                                        </p:tav>
                                      </p:tavLst>
                                    </p:anim>
                                    <p:anim calcmode="lin" valueType="num">
                                      <p:cBhvr>
                                        <p:cTn id="14" dur="1000" fill="hold"/>
                                        <p:tgtEl>
                                          <p:spTgt spid="1229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29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D5124-51F4-4B33-8422-47FE1D70565D}"/>
              </a:ext>
            </a:extLst>
          </p:cNvPr>
          <p:cNvSpPr>
            <a:spLocks noGrp="1"/>
          </p:cNvSpPr>
          <p:nvPr>
            <p:ph type="title"/>
          </p:nvPr>
        </p:nvSpPr>
        <p:spPr/>
        <p:txBody>
          <a:bodyPr/>
          <a:lstStyle/>
          <a:p>
            <a:r>
              <a:rPr lang="en-GB" dirty="0"/>
              <a:t>Exercise</a:t>
            </a:r>
            <a:endParaRPr lang="en-US" dirty="0"/>
          </a:p>
        </p:txBody>
      </p:sp>
      <p:sp>
        <p:nvSpPr>
          <p:cNvPr id="3" name="Content Placeholder 2">
            <a:extLst>
              <a:ext uri="{FF2B5EF4-FFF2-40B4-BE49-F238E27FC236}">
                <a16:creationId xmlns:a16="http://schemas.microsoft.com/office/drawing/2014/main" id="{C1B22DC3-B96A-4920-9B99-E9992FFE8869}"/>
              </a:ext>
            </a:extLst>
          </p:cNvPr>
          <p:cNvSpPr>
            <a:spLocks noGrp="1"/>
          </p:cNvSpPr>
          <p:nvPr>
            <p:ph idx="1"/>
          </p:nvPr>
        </p:nvSpPr>
        <p:spPr>
          <a:xfrm>
            <a:off x="609598" y="1700808"/>
            <a:ext cx="6626697" cy="4340555"/>
          </a:xfrm>
        </p:spPr>
        <p:txBody>
          <a:bodyPr>
            <a:normAutofit lnSpcReduction="10000"/>
          </a:bodyPr>
          <a:lstStyle/>
          <a:p>
            <a:pPr marL="0" indent="0">
              <a:buNone/>
            </a:pPr>
            <a:r>
              <a:rPr lang="en-GB" sz="2400" dirty="0"/>
              <a:t>Determine whether the following are exempted from fasting or not.</a:t>
            </a:r>
          </a:p>
          <a:p>
            <a:pPr marL="457200" indent="-457200">
              <a:buAutoNum type="arabicPeriod"/>
            </a:pPr>
            <a:r>
              <a:rPr lang="en-GB" sz="2400" dirty="0"/>
              <a:t>A person suffering from sever migraine</a:t>
            </a:r>
          </a:p>
          <a:p>
            <a:pPr marL="457200" indent="-457200">
              <a:buAutoNum type="arabicPeriod"/>
            </a:pPr>
            <a:r>
              <a:rPr lang="en-GB" sz="2400" dirty="0"/>
              <a:t>Someone suffering severe tooth ache who needs to take paracetamol.</a:t>
            </a:r>
          </a:p>
          <a:p>
            <a:pPr marL="457200" indent="-457200">
              <a:buAutoNum type="arabicPeriod"/>
            </a:pPr>
            <a:r>
              <a:rPr lang="en-GB" sz="2400" dirty="0"/>
              <a:t>Young man with mild back pain.</a:t>
            </a:r>
          </a:p>
          <a:p>
            <a:pPr marL="457200" indent="-457200">
              <a:buAutoNum type="arabicPeriod"/>
            </a:pPr>
            <a:r>
              <a:rPr lang="en-GB" sz="2400" dirty="0"/>
              <a:t>Someone suffering from chronic depression.</a:t>
            </a:r>
          </a:p>
          <a:p>
            <a:pPr marL="457200" indent="-457200">
              <a:buAutoNum type="arabicPeriod"/>
            </a:pPr>
            <a:r>
              <a:rPr lang="en-GB" sz="2400" dirty="0"/>
              <a:t>A madrasah student attending classes during Ramadhan</a:t>
            </a:r>
          </a:p>
          <a:p>
            <a:pPr marL="0" indent="0">
              <a:buNone/>
            </a:pPr>
            <a:endParaRPr lang="en-US" dirty="0"/>
          </a:p>
        </p:txBody>
      </p:sp>
    </p:spTree>
    <p:extLst>
      <p:ext uri="{BB962C8B-B14F-4D97-AF65-F5344CB8AC3E}">
        <p14:creationId xmlns:p14="http://schemas.microsoft.com/office/powerpoint/2010/main" val="1870186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9D428-9679-4951-A17C-8898CE739147}"/>
              </a:ext>
            </a:extLst>
          </p:cNvPr>
          <p:cNvSpPr>
            <a:spLocks noGrp="1"/>
          </p:cNvSpPr>
          <p:nvPr>
            <p:ph type="title"/>
          </p:nvPr>
        </p:nvSpPr>
        <p:spPr/>
        <p:txBody>
          <a:bodyPr/>
          <a:lstStyle/>
          <a:p>
            <a:r>
              <a:rPr lang="en-GB" dirty="0"/>
              <a:t>Case study - Sisters</a:t>
            </a:r>
            <a:endParaRPr lang="en-US" dirty="0"/>
          </a:p>
        </p:txBody>
      </p:sp>
      <p:sp>
        <p:nvSpPr>
          <p:cNvPr id="3" name="Content Placeholder 2">
            <a:extLst>
              <a:ext uri="{FF2B5EF4-FFF2-40B4-BE49-F238E27FC236}">
                <a16:creationId xmlns:a16="http://schemas.microsoft.com/office/drawing/2014/main" id="{6508EB36-85B7-4D65-BCAD-A15E1C9175E0}"/>
              </a:ext>
            </a:extLst>
          </p:cNvPr>
          <p:cNvSpPr>
            <a:spLocks noGrp="1"/>
          </p:cNvSpPr>
          <p:nvPr>
            <p:ph idx="1"/>
          </p:nvPr>
        </p:nvSpPr>
        <p:spPr>
          <a:xfrm>
            <a:off x="602013" y="1844824"/>
            <a:ext cx="7202761" cy="3880773"/>
          </a:xfrm>
        </p:spPr>
        <p:txBody>
          <a:bodyPr>
            <a:noAutofit/>
          </a:bodyPr>
          <a:lstStyle/>
          <a:p>
            <a:pPr marL="0" indent="0">
              <a:buNone/>
            </a:pPr>
            <a:r>
              <a:rPr lang="en-GB" sz="2400" dirty="0" err="1"/>
              <a:t>Zahida</a:t>
            </a:r>
            <a:r>
              <a:rPr lang="en-GB" sz="2400" dirty="0"/>
              <a:t> started her menses a few days before </a:t>
            </a:r>
            <a:r>
              <a:rPr lang="en-GB" sz="2400" dirty="0" err="1"/>
              <a:t>Ramadhān</a:t>
            </a:r>
            <a:r>
              <a:rPr lang="en-GB" sz="2400" dirty="0"/>
              <a:t>. Here bleeding habit 8 days. She finishes her periods on the third day of </a:t>
            </a:r>
            <a:r>
              <a:rPr lang="en-GB" sz="2400" dirty="0" err="1"/>
              <a:t>Ramadhān</a:t>
            </a:r>
            <a:r>
              <a:rPr lang="en-GB" sz="2400" dirty="0"/>
              <a:t> around 8am. </a:t>
            </a:r>
          </a:p>
          <a:p>
            <a:pPr>
              <a:buAutoNum type="arabicPeriod"/>
            </a:pPr>
            <a:r>
              <a:rPr lang="en-GB" sz="2400" dirty="0"/>
              <a:t>Can she fast during the day by making the intention?</a:t>
            </a:r>
          </a:p>
          <a:p>
            <a:pPr>
              <a:buAutoNum type="arabicPeriod"/>
            </a:pPr>
            <a:r>
              <a:rPr lang="en-GB" sz="2400" dirty="0"/>
              <a:t>Based on your answer must she abstain from eating and drinking throughout the day or not?</a:t>
            </a:r>
          </a:p>
          <a:p>
            <a:pPr>
              <a:buAutoNum type="arabicPeriod"/>
            </a:pPr>
            <a:r>
              <a:rPr lang="en-GB" sz="2400" dirty="0"/>
              <a:t>Supposedly she finished around 2pm then is the ruling the same?</a:t>
            </a:r>
            <a:endParaRPr lang="en-US" sz="2400" dirty="0"/>
          </a:p>
        </p:txBody>
      </p:sp>
    </p:spTree>
    <p:extLst>
      <p:ext uri="{BB962C8B-B14F-4D97-AF65-F5344CB8AC3E}">
        <p14:creationId xmlns:p14="http://schemas.microsoft.com/office/powerpoint/2010/main" val="286207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8A95-71CD-41DF-BCAD-EE5B5CE2B8DF}"/>
              </a:ext>
            </a:extLst>
          </p:cNvPr>
          <p:cNvSpPr>
            <a:spLocks noGrp="1"/>
          </p:cNvSpPr>
          <p:nvPr>
            <p:ph type="title"/>
          </p:nvPr>
        </p:nvSpPr>
        <p:spPr/>
        <p:txBody>
          <a:bodyPr/>
          <a:lstStyle/>
          <a:p>
            <a:r>
              <a:rPr lang="en-GB" dirty="0"/>
              <a:t>Case Study</a:t>
            </a:r>
            <a:endParaRPr lang="en-US" dirty="0"/>
          </a:p>
        </p:txBody>
      </p:sp>
      <p:sp>
        <p:nvSpPr>
          <p:cNvPr id="3" name="Content Placeholder 2">
            <a:extLst>
              <a:ext uri="{FF2B5EF4-FFF2-40B4-BE49-F238E27FC236}">
                <a16:creationId xmlns:a16="http://schemas.microsoft.com/office/drawing/2014/main" id="{1CEC78EE-8672-4AC8-9DC8-56946A1240E4}"/>
              </a:ext>
            </a:extLst>
          </p:cNvPr>
          <p:cNvSpPr>
            <a:spLocks noGrp="1"/>
          </p:cNvSpPr>
          <p:nvPr>
            <p:ph idx="1"/>
          </p:nvPr>
        </p:nvSpPr>
        <p:spPr>
          <a:xfrm>
            <a:off x="581566" y="1628800"/>
            <a:ext cx="6798746" cy="3880773"/>
          </a:xfrm>
        </p:spPr>
        <p:txBody>
          <a:bodyPr>
            <a:normAutofit/>
          </a:bodyPr>
          <a:lstStyle/>
          <a:p>
            <a:pPr marL="0" indent="0">
              <a:buNone/>
            </a:pPr>
            <a:r>
              <a:rPr lang="en-GB" sz="2400" dirty="0"/>
              <a:t>There is a person who will be travelling for Umrah during the last ten days of </a:t>
            </a:r>
            <a:r>
              <a:rPr lang="en-GB" sz="2400" dirty="0" err="1"/>
              <a:t>Ramadhān</a:t>
            </a:r>
            <a:r>
              <a:rPr lang="en-GB" sz="2400" dirty="0"/>
              <a:t>. He started fasting however due to the intense heat and long distance travelling, he is thinking of breaking his fast and make up for it later. </a:t>
            </a:r>
          </a:p>
          <a:p>
            <a:pPr>
              <a:buAutoNum type="arabicPeriod"/>
            </a:pPr>
            <a:r>
              <a:rPr lang="en-GB" sz="2400" dirty="0"/>
              <a:t>If he made the intention, can he break his fast? </a:t>
            </a:r>
          </a:p>
          <a:p>
            <a:pPr>
              <a:buAutoNum type="arabicPeriod"/>
            </a:pPr>
            <a:r>
              <a:rPr lang="en-GB" sz="2400" dirty="0"/>
              <a:t>If he does, would </a:t>
            </a:r>
            <a:r>
              <a:rPr lang="en-GB" sz="2400" dirty="0" err="1"/>
              <a:t>Kaffarah</a:t>
            </a:r>
            <a:r>
              <a:rPr lang="en-GB" sz="2400" dirty="0"/>
              <a:t> also be necessary?</a:t>
            </a:r>
          </a:p>
          <a:p>
            <a:pPr marL="0" indent="0">
              <a:buNone/>
            </a:pPr>
            <a:endParaRPr lang="en-US" dirty="0"/>
          </a:p>
        </p:txBody>
      </p:sp>
    </p:spTree>
    <p:extLst>
      <p:ext uri="{BB962C8B-B14F-4D97-AF65-F5344CB8AC3E}">
        <p14:creationId xmlns:p14="http://schemas.microsoft.com/office/powerpoint/2010/main" val="2331858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6048672"/>
          </a:xfrm>
        </p:spPr>
        <p:txBody>
          <a:bodyPr>
            <a:normAutofit/>
          </a:bodyPr>
          <a:lstStyle/>
          <a:p>
            <a:pPr marL="0" indent="0">
              <a:buNone/>
            </a:pPr>
            <a:r>
              <a:rPr lang="en-GB" sz="2400" b="1" dirty="0"/>
              <a:t>Some rules pertaining to </a:t>
            </a:r>
            <a:r>
              <a:rPr lang="en-GB" sz="2400" b="1" dirty="0" err="1"/>
              <a:t>Fidya</a:t>
            </a:r>
            <a:endParaRPr lang="en-GB" sz="2400" b="1" dirty="0"/>
          </a:p>
          <a:p>
            <a:pPr marL="0" indent="0">
              <a:buNone/>
            </a:pPr>
            <a:r>
              <a:rPr lang="en-GB" sz="2400" dirty="0"/>
              <a:t>A person who is terminally ill [lifelong] or extremely frail and unable to Fast at any point in their life then they must pay </a:t>
            </a:r>
            <a:r>
              <a:rPr lang="en-GB" sz="2400" dirty="0" err="1"/>
              <a:t>fidya</a:t>
            </a:r>
            <a:r>
              <a:rPr lang="en-GB" sz="2400" dirty="0"/>
              <a:t> for every Fast in the month of </a:t>
            </a:r>
            <a:r>
              <a:rPr lang="en-GB" sz="2400" dirty="0" err="1"/>
              <a:t>Ramadhan</a:t>
            </a:r>
            <a:r>
              <a:rPr lang="en-GB" sz="2400" dirty="0"/>
              <a:t>. The amount of </a:t>
            </a:r>
            <a:r>
              <a:rPr lang="en-GB" sz="2400" dirty="0" err="1"/>
              <a:t>fidya</a:t>
            </a:r>
            <a:r>
              <a:rPr lang="en-GB" sz="2400" dirty="0"/>
              <a:t> is equivalent to </a:t>
            </a:r>
            <a:r>
              <a:rPr lang="en-GB" sz="2400" dirty="0" err="1"/>
              <a:t>Sadqatul-Fitr</a:t>
            </a:r>
            <a:r>
              <a:rPr lang="en-GB" sz="2400" dirty="0"/>
              <a:t> which should be given the poor and destitute person.</a:t>
            </a:r>
            <a:endParaRPr lang="en-GB" sz="2400" b="1" dirty="0"/>
          </a:p>
          <a:p>
            <a:pPr marL="0" indent="0">
              <a:buNone/>
            </a:pPr>
            <a:r>
              <a:rPr lang="en-GB" sz="2400" b="1" dirty="0"/>
              <a:t>Note: One </a:t>
            </a:r>
            <a:r>
              <a:rPr lang="en-GB" sz="2400" b="1" dirty="0" err="1"/>
              <a:t>fidya</a:t>
            </a:r>
            <a:r>
              <a:rPr lang="en-GB" sz="2400" b="1" dirty="0"/>
              <a:t> compensates for each day of the </a:t>
            </a:r>
            <a:r>
              <a:rPr lang="en-GB" sz="2400" b="1" dirty="0" err="1"/>
              <a:t>Ramadhān</a:t>
            </a:r>
            <a:r>
              <a:rPr lang="en-GB" sz="2400" b="1" dirty="0"/>
              <a:t> Fast</a:t>
            </a:r>
            <a:r>
              <a:rPr lang="en-GB" sz="2400" dirty="0"/>
              <a:t> </a:t>
            </a:r>
          </a:p>
          <a:p>
            <a:pPr marL="0" indent="0">
              <a:buNone/>
            </a:pPr>
            <a:endParaRPr lang="en-GB" sz="2400" dirty="0"/>
          </a:p>
          <a:p>
            <a:pPr marL="0" indent="0">
              <a:buNone/>
            </a:pPr>
            <a:r>
              <a:rPr lang="en-GB" sz="2000" b="1" dirty="0"/>
              <a:t>If someone pays more than a day’s worth of </a:t>
            </a:r>
            <a:r>
              <a:rPr lang="en-GB" sz="2000" b="1" dirty="0" err="1"/>
              <a:t>fidya</a:t>
            </a:r>
            <a:r>
              <a:rPr lang="en-GB" sz="2000" b="1" dirty="0"/>
              <a:t> to a single poor person (on that same day) then it shall not suffice  according to Imām </a:t>
            </a:r>
            <a:r>
              <a:rPr lang="en-GB" sz="2000" b="1" dirty="0" err="1"/>
              <a:t>Abū</a:t>
            </a:r>
            <a:r>
              <a:rPr lang="en-GB" sz="2000" b="1" dirty="0"/>
              <a:t> </a:t>
            </a:r>
            <a:r>
              <a:rPr lang="en-GB" sz="2000" b="1" dirty="0" err="1"/>
              <a:t>Haneefah</a:t>
            </a:r>
            <a:r>
              <a:rPr lang="en-GB" sz="2000" b="1" dirty="0"/>
              <a:t> whilst other scholars allow it. (</a:t>
            </a:r>
            <a:r>
              <a:rPr lang="en-GB" sz="2000" b="1" dirty="0" err="1"/>
              <a:t>Ibn</a:t>
            </a:r>
            <a:r>
              <a:rPr lang="en-GB" sz="2000" b="1" dirty="0"/>
              <a:t> </a:t>
            </a:r>
            <a:r>
              <a:rPr lang="en-GB" sz="2000" b="1" dirty="0" err="1"/>
              <a:t>Ābideen</a:t>
            </a:r>
            <a:r>
              <a:rPr lang="en-GB" sz="2000" b="1" dirty="0"/>
              <a:t> </a:t>
            </a:r>
            <a:r>
              <a:rPr lang="en-GB" sz="2000" b="1" dirty="0" err="1"/>
              <a:t>Shāmi</a:t>
            </a:r>
            <a:r>
              <a:rPr lang="en-GB" sz="2000" b="1" dirty="0"/>
              <a:t>  p.427 </a:t>
            </a:r>
            <a:r>
              <a:rPr lang="en-GB" sz="2000" b="1" dirty="0" err="1"/>
              <a:t>vol</a:t>
            </a:r>
            <a:r>
              <a:rPr lang="en-GB" sz="2000" b="1" dirty="0"/>
              <a:t> 2) </a:t>
            </a:r>
          </a:p>
        </p:txBody>
      </p:sp>
    </p:spTree>
    <p:extLst>
      <p:ext uri="{BB962C8B-B14F-4D97-AF65-F5344CB8AC3E}">
        <p14:creationId xmlns:p14="http://schemas.microsoft.com/office/powerpoint/2010/main" val="1167995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GB" dirty="0"/>
            </a:br>
            <a:r>
              <a:rPr lang="en-GB" dirty="0"/>
              <a:t>Miscellaneous </a:t>
            </a:r>
            <a:br>
              <a:rPr lang="en-GB" dirty="0"/>
            </a:br>
            <a:endParaRPr lang="en-GB" dirty="0"/>
          </a:p>
        </p:txBody>
      </p:sp>
      <p:sp>
        <p:nvSpPr>
          <p:cNvPr id="3" name="Content Placeholder 2"/>
          <p:cNvSpPr>
            <a:spLocks noGrp="1"/>
          </p:cNvSpPr>
          <p:nvPr>
            <p:ph idx="1"/>
          </p:nvPr>
        </p:nvSpPr>
        <p:spPr>
          <a:xfrm>
            <a:off x="644283" y="1940258"/>
            <a:ext cx="6347714" cy="3880773"/>
          </a:xfrm>
        </p:spPr>
        <p:txBody>
          <a:bodyPr>
            <a:normAutofit/>
          </a:bodyPr>
          <a:lstStyle/>
          <a:p>
            <a:pPr marL="0" indent="0">
              <a:buNone/>
            </a:pPr>
            <a:r>
              <a:rPr lang="en-GB" sz="2400" b="1" dirty="0"/>
              <a:t>Disliked acts of Fasting</a:t>
            </a:r>
          </a:p>
          <a:p>
            <a:r>
              <a:rPr lang="en-GB" sz="2400" dirty="0"/>
              <a:t>To chew something unnecessarily without swallowing it.</a:t>
            </a:r>
          </a:p>
          <a:p>
            <a:r>
              <a:rPr lang="en-GB" sz="2400" dirty="0"/>
              <a:t>Using toothpaste.</a:t>
            </a:r>
          </a:p>
          <a:p>
            <a:r>
              <a:rPr lang="en-GB" sz="2400" dirty="0"/>
              <a:t>To kiss or come into contact with one’s spouse without self-control.</a:t>
            </a:r>
          </a:p>
          <a:p>
            <a:r>
              <a:rPr lang="en-GB" sz="2400" dirty="0"/>
              <a:t>Gathering saliva to quench the thirst</a:t>
            </a:r>
          </a:p>
          <a:p>
            <a:r>
              <a:rPr lang="en-GB" sz="2400" dirty="0"/>
              <a:t>To do anything that weakens the person.    </a:t>
            </a:r>
          </a:p>
        </p:txBody>
      </p:sp>
    </p:spTree>
    <p:extLst>
      <p:ext uri="{BB962C8B-B14F-4D97-AF65-F5344CB8AC3E}">
        <p14:creationId xmlns:p14="http://schemas.microsoft.com/office/powerpoint/2010/main" val="29024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3CE90-B03F-4FA3-B031-0B290A652328}"/>
              </a:ext>
            </a:extLst>
          </p:cNvPr>
          <p:cNvSpPr>
            <a:spLocks noGrp="1"/>
          </p:cNvSpPr>
          <p:nvPr>
            <p:ph type="title"/>
          </p:nvPr>
        </p:nvSpPr>
        <p:spPr/>
        <p:txBody>
          <a:bodyPr/>
          <a:lstStyle/>
          <a:p>
            <a:r>
              <a:rPr lang="en-GB" dirty="0"/>
              <a:t>Short Exercise</a:t>
            </a:r>
            <a:endParaRPr lang="en-US" dirty="0"/>
          </a:p>
        </p:txBody>
      </p:sp>
      <p:sp>
        <p:nvSpPr>
          <p:cNvPr id="3" name="Content Placeholder 2">
            <a:extLst>
              <a:ext uri="{FF2B5EF4-FFF2-40B4-BE49-F238E27FC236}">
                <a16:creationId xmlns:a16="http://schemas.microsoft.com/office/drawing/2014/main" id="{D4648F6A-BD62-4390-8F7C-7D7E9B21DC3C}"/>
              </a:ext>
            </a:extLst>
          </p:cNvPr>
          <p:cNvSpPr>
            <a:spLocks noGrp="1"/>
          </p:cNvSpPr>
          <p:nvPr>
            <p:ph idx="1"/>
          </p:nvPr>
        </p:nvSpPr>
        <p:spPr/>
        <p:txBody>
          <a:bodyPr>
            <a:normAutofit/>
          </a:bodyPr>
          <a:lstStyle/>
          <a:p>
            <a:pPr marL="0" indent="0">
              <a:buNone/>
            </a:pPr>
            <a:r>
              <a:rPr lang="en-GB" sz="2400" dirty="0"/>
              <a:t>Based on your previous knowledge, what does fasting mean, what is its purpose and why should we study it? (10mins discussion)</a:t>
            </a:r>
            <a:endParaRPr lang="en-US" sz="2400" dirty="0"/>
          </a:p>
        </p:txBody>
      </p:sp>
    </p:spTree>
    <p:extLst>
      <p:ext uri="{BB962C8B-B14F-4D97-AF65-F5344CB8AC3E}">
        <p14:creationId xmlns:p14="http://schemas.microsoft.com/office/powerpoint/2010/main" val="224942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556792"/>
            <a:ext cx="6347714" cy="3880773"/>
          </a:xfrm>
        </p:spPr>
        <p:txBody>
          <a:bodyPr/>
          <a:lstStyle/>
          <a:p>
            <a:pPr marL="0" indent="0">
              <a:buNone/>
            </a:pPr>
            <a:r>
              <a:rPr lang="en-GB" sz="2400" b="1" dirty="0" err="1"/>
              <a:t>Mustahab</a:t>
            </a:r>
            <a:r>
              <a:rPr lang="en-GB" sz="2400" b="1" dirty="0"/>
              <a:t> acts of Fasting</a:t>
            </a:r>
          </a:p>
          <a:p>
            <a:r>
              <a:rPr lang="en-GB" sz="2400" b="1" dirty="0"/>
              <a:t>T</a:t>
            </a:r>
            <a:r>
              <a:rPr lang="en-GB" sz="2400" dirty="0"/>
              <a:t>o take part in </a:t>
            </a:r>
            <a:r>
              <a:rPr lang="en-GB" sz="2400" dirty="0" err="1"/>
              <a:t>Suhoor</a:t>
            </a:r>
            <a:r>
              <a:rPr lang="en-GB" sz="2400" dirty="0"/>
              <a:t> – to delay it towards its end time.</a:t>
            </a:r>
          </a:p>
          <a:p>
            <a:endParaRPr lang="en-GB" sz="2400" dirty="0"/>
          </a:p>
          <a:p>
            <a:r>
              <a:rPr lang="en-GB" sz="2400" dirty="0"/>
              <a:t>To take part in </a:t>
            </a:r>
            <a:r>
              <a:rPr lang="en-GB" sz="2400" dirty="0" err="1"/>
              <a:t>Iftar</a:t>
            </a:r>
            <a:r>
              <a:rPr lang="en-GB" sz="2400" dirty="0"/>
              <a:t> instantly.</a:t>
            </a:r>
          </a:p>
          <a:p>
            <a:endParaRPr lang="en-GB" sz="2400" dirty="0"/>
          </a:p>
          <a:p>
            <a:endParaRPr lang="en-GB" dirty="0"/>
          </a:p>
          <a:p>
            <a:endParaRPr lang="en-GB" dirty="0"/>
          </a:p>
          <a:p>
            <a:endParaRPr lang="en-GB" dirty="0"/>
          </a:p>
        </p:txBody>
      </p:sp>
    </p:spTree>
    <p:extLst>
      <p:ext uri="{BB962C8B-B14F-4D97-AF65-F5344CB8AC3E}">
        <p14:creationId xmlns:p14="http://schemas.microsoft.com/office/powerpoint/2010/main" val="3826820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B08D8-0C5B-486E-A871-4C800F564435}"/>
              </a:ext>
            </a:extLst>
          </p:cNvPr>
          <p:cNvSpPr>
            <a:spLocks noGrp="1"/>
          </p:cNvSpPr>
          <p:nvPr>
            <p:ph type="title"/>
          </p:nvPr>
        </p:nvSpPr>
        <p:spPr>
          <a:xfrm>
            <a:off x="609599" y="620688"/>
            <a:ext cx="6347713" cy="720080"/>
          </a:xfrm>
        </p:spPr>
        <p:txBody>
          <a:bodyPr/>
          <a:lstStyle/>
          <a:p>
            <a:r>
              <a:rPr lang="en-GB" dirty="0" err="1"/>
              <a:t>Taraweeh</a:t>
            </a:r>
            <a:r>
              <a:rPr lang="en-GB" dirty="0"/>
              <a:t> is Twenty </a:t>
            </a:r>
            <a:r>
              <a:rPr lang="en-GB" dirty="0" err="1"/>
              <a:t>Rak’ats</a:t>
            </a:r>
            <a:endParaRPr lang="en-US" dirty="0"/>
          </a:p>
        </p:txBody>
      </p:sp>
      <p:sp>
        <p:nvSpPr>
          <p:cNvPr id="3" name="Content Placeholder 2"/>
          <p:cNvSpPr>
            <a:spLocks noGrp="1"/>
          </p:cNvSpPr>
          <p:nvPr>
            <p:ph idx="1"/>
          </p:nvPr>
        </p:nvSpPr>
        <p:spPr>
          <a:xfrm>
            <a:off x="609599" y="1628800"/>
            <a:ext cx="6347714" cy="4752528"/>
          </a:xfrm>
        </p:spPr>
        <p:txBody>
          <a:bodyPr>
            <a:normAutofit fontScale="85000" lnSpcReduction="20000"/>
          </a:bodyPr>
          <a:lstStyle/>
          <a:p>
            <a:pPr marL="0" indent="0">
              <a:buNone/>
            </a:pPr>
            <a:r>
              <a:rPr lang="en-GB" dirty="0">
                <a:latin typeface="+mj-lt"/>
              </a:rPr>
              <a:t>“The people of knowledge have differed concerning the number of </a:t>
            </a:r>
            <a:r>
              <a:rPr lang="en-GB" dirty="0" err="1">
                <a:latin typeface="+mj-lt"/>
              </a:rPr>
              <a:t>Rak’āts</a:t>
            </a:r>
            <a:r>
              <a:rPr lang="en-GB" dirty="0">
                <a:latin typeface="+mj-lt"/>
              </a:rPr>
              <a:t> of </a:t>
            </a:r>
            <a:r>
              <a:rPr lang="en-GB" dirty="0" err="1">
                <a:latin typeface="+mj-lt"/>
              </a:rPr>
              <a:t>Tarāweeh</a:t>
            </a:r>
            <a:r>
              <a:rPr lang="en-GB" dirty="0">
                <a:latin typeface="+mj-lt"/>
              </a:rPr>
              <a:t> performed during </a:t>
            </a:r>
            <a:r>
              <a:rPr lang="en-GB" dirty="0" err="1">
                <a:latin typeface="+mj-lt"/>
              </a:rPr>
              <a:t>Ramadhān</a:t>
            </a:r>
            <a:r>
              <a:rPr lang="en-GB" dirty="0">
                <a:latin typeface="+mj-lt"/>
              </a:rPr>
              <a:t>. Some have asserted to be forty-one </a:t>
            </a:r>
            <a:r>
              <a:rPr lang="en-GB" dirty="0" err="1">
                <a:latin typeface="+mj-lt"/>
              </a:rPr>
              <a:t>Rak’āts</a:t>
            </a:r>
            <a:r>
              <a:rPr lang="en-GB" dirty="0">
                <a:latin typeface="+mj-lt"/>
              </a:rPr>
              <a:t> including the </a:t>
            </a:r>
            <a:r>
              <a:rPr lang="en-GB" dirty="0" err="1">
                <a:latin typeface="+mj-lt"/>
              </a:rPr>
              <a:t>Witr</a:t>
            </a:r>
            <a:r>
              <a:rPr lang="en-GB" dirty="0">
                <a:latin typeface="+mj-lt"/>
              </a:rPr>
              <a:t>. This was the opinion of the people of </a:t>
            </a:r>
            <a:r>
              <a:rPr lang="en-GB" dirty="0" err="1">
                <a:latin typeface="+mj-lt"/>
              </a:rPr>
              <a:t>Madeenah</a:t>
            </a:r>
            <a:r>
              <a:rPr lang="en-GB" dirty="0">
                <a:latin typeface="+mj-lt"/>
              </a:rPr>
              <a:t> and their practice. However the opinion of the majority is twenty </a:t>
            </a:r>
            <a:r>
              <a:rPr lang="en-GB" dirty="0" err="1">
                <a:latin typeface="+mj-lt"/>
              </a:rPr>
              <a:t>Rak’āts</a:t>
            </a:r>
            <a:r>
              <a:rPr lang="en-GB" dirty="0">
                <a:latin typeface="+mj-lt"/>
              </a:rPr>
              <a:t> of </a:t>
            </a:r>
            <a:r>
              <a:rPr lang="en-GB" dirty="0" err="1">
                <a:latin typeface="+mj-lt"/>
              </a:rPr>
              <a:t>Tarāweeh</a:t>
            </a:r>
            <a:r>
              <a:rPr lang="en-GB" dirty="0">
                <a:latin typeface="+mj-lt"/>
              </a:rPr>
              <a:t> and this opinion is in line of the narrations of </a:t>
            </a:r>
            <a:r>
              <a:rPr lang="en-GB" dirty="0" err="1">
                <a:latin typeface="+mj-lt"/>
              </a:rPr>
              <a:t>Sayyidunā</a:t>
            </a:r>
            <a:r>
              <a:rPr lang="en-GB" dirty="0">
                <a:latin typeface="+mj-lt"/>
              </a:rPr>
              <a:t> Ali , </a:t>
            </a:r>
            <a:r>
              <a:rPr lang="en-GB" dirty="0" err="1">
                <a:latin typeface="+mj-lt"/>
              </a:rPr>
              <a:t>Sayyidunā</a:t>
            </a:r>
            <a:r>
              <a:rPr lang="en-GB" dirty="0">
                <a:latin typeface="+mj-lt"/>
              </a:rPr>
              <a:t> Umar  and other companions. This is also the opinion of </a:t>
            </a:r>
            <a:r>
              <a:rPr lang="en-GB" dirty="0" err="1">
                <a:latin typeface="+mj-lt"/>
              </a:rPr>
              <a:t>Sufyān</a:t>
            </a:r>
            <a:r>
              <a:rPr lang="en-GB" dirty="0">
                <a:latin typeface="+mj-lt"/>
              </a:rPr>
              <a:t> at-</a:t>
            </a:r>
            <a:r>
              <a:rPr lang="en-GB" dirty="0" err="1">
                <a:latin typeface="+mj-lt"/>
              </a:rPr>
              <a:t>Thawri</a:t>
            </a:r>
            <a:r>
              <a:rPr lang="en-GB" dirty="0">
                <a:latin typeface="+mj-lt"/>
              </a:rPr>
              <a:t>, </a:t>
            </a:r>
            <a:r>
              <a:rPr lang="en-GB" dirty="0" err="1">
                <a:latin typeface="+mj-lt"/>
              </a:rPr>
              <a:t>Abdullāh</a:t>
            </a:r>
            <a:r>
              <a:rPr lang="en-GB" dirty="0">
                <a:latin typeface="+mj-lt"/>
              </a:rPr>
              <a:t> </a:t>
            </a:r>
            <a:r>
              <a:rPr lang="en-GB" dirty="0" err="1">
                <a:latin typeface="+mj-lt"/>
              </a:rPr>
              <a:t>Ibn</a:t>
            </a:r>
            <a:r>
              <a:rPr lang="en-GB" dirty="0">
                <a:latin typeface="+mj-lt"/>
              </a:rPr>
              <a:t> </a:t>
            </a:r>
            <a:r>
              <a:rPr lang="en-GB" dirty="0" err="1">
                <a:latin typeface="+mj-lt"/>
              </a:rPr>
              <a:t>Mubārak</a:t>
            </a:r>
            <a:r>
              <a:rPr lang="en-GB" dirty="0">
                <a:latin typeface="+mj-lt"/>
              </a:rPr>
              <a:t>  and Imām </a:t>
            </a:r>
            <a:r>
              <a:rPr lang="en-GB" dirty="0" err="1">
                <a:latin typeface="+mj-lt"/>
              </a:rPr>
              <a:t>Shāfi’ee</a:t>
            </a:r>
            <a:r>
              <a:rPr lang="en-GB" dirty="0">
                <a:latin typeface="+mj-lt"/>
              </a:rPr>
              <a:t>. In fact, Imām </a:t>
            </a:r>
            <a:r>
              <a:rPr lang="en-GB" dirty="0" err="1">
                <a:latin typeface="+mj-lt"/>
              </a:rPr>
              <a:t>Shāfi’ee</a:t>
            </a:r>
            <a:r>
              <a:rPr lang="en-GB" dirty="0">
                <a:latin typeface="+mj-lt"/>
              </a:rPr>
              <a:t> states, ‘I found the people of my city, </a:t>
            </a:r>
            <a:r>
              <a:rPr lang="en-GB" dirty="0" err="1">
                <a:latin typeface="+mj-lt"/>
              </a:rPr>
              <a:t>Makkāh</a:t>
            </a:r>
            <a:r>
              <a:rPr lang="en-GB" dirty="0">
                <a:latin typeface="+mj-lt"/>
              </a:rPr>
              <a:t> performing twenty </a:t>
            </a:r>
            <a:r>
              <a:rPr lang="en-GB" dirty="0" err="1">
                <a:latin typeface="+mj-lt"/>
              </a:rPr>
              <a:t>Rak’āts</a:t>
            </a:r>
            <a:r>
              <a:rPr lang="en-GB" dirty="0">
                <a:latin typeface="+mj-lt"/>
              </a:rPr>
              <a:t>.’ Imām Ahmad v states, ’There are various reports to be found concerning </a:t>
            </a:r>
            <a:r>
              <a:rPr lang="en-GB" dirty="0" err="1">
                <a:latin typeface="+mj-lt"/>
              </a:rPr>
              <a:t>Tarāweeh</a:t>
            </a:r>
            <a:r>
              <a:rPr lang="en-GB" dirty="0">
                <a:latin typeface="+mj-lt"/>
              </a:rPr>
              <a:t> but no exact number to be confirmed.’ </a:t>
            </a:r>
            <a:r>
              <a:rPr lang="en-GB" dirty="0" err="1">
                <a:latin typeface="+mj-lt"/>
              </a:rPr>
              <a:t>Ishāq</a:t>
            </a:r>
            <a:r>
              <a:rPr lang="en-GB" dirty="0">
                <a:latin typeface="+mj-lt"/>
              </a:rPr>
              <a:t> states, ’We performed forty-one </a:t>
            </a:r>
            <a:r>
              <a:rPr lang="en-GB" dirty="0" err="1">
                <a:latin typeface="+mj-lt"/>
              </a:rPr>
              <a:t>Rak’āts</a:t>
            </a:r>
            <a:r>
              <a:rPr lang="en-GB" dirty="0">
                <a:latin typeface="+mj-lt"/>
              </a:rPr>
              <a:t> according to the narration of </a:t>
            </a:r>
            <a:r>
              <a:rPr lang="en-GB" dirty="0" err="1">
                <a:latin typeface="+mj-lt"/>
              </a:rPr>
              <a:t>Sayidunā</a:t>
            </a:r>
            <a:r>
              <a:rPr lang="en-GB" dirty="0">
                <a:latin typeface="+mj-lt"/>
              </a:rPr>
              <a:t> </a:t>
            </a:r>
            <a:r>
              <a:rPr lang="en-GB" dirty="0" err="1">
                <a:latin typeface="+mj-lt"/>
              </a:rPr>
              <a:t>Ubay</a:t>
            </a:r>
            <a:r>
              <a:rPr lang="en-GB" dirty="0">
                <a:latin typeface="+mj-lt"/>
              </a:rPr>
              <a:t> </a:t>
            </a:r>
            <a:r>
              <a:rPr lang="en-GB" dirty="0" err="1">
                <a:latin typeface="+mj-lt"/>
              </a:rPr>
              <a:t>Ibn</a:t>
            </a:r>
            <a:r>
              <a:rPr lang="en-GB" dirty="0">
                <a:latin typeface="+mj-lt"/>
              </a:rPr>
              <a:t> </a:t>
            </a:r>
            <a:r>
              <a:rPr lang="en-GB" dirty="0" err="1">
                <a:latin typeface="+mj-lt"/>
              </a:rPr>
              <a:t>Ka’b</a:t>
            </a:r>
            <a:r>
              <a:rPr lang="en-GB" dirty="0">
                <a:latin typeface="+mj-lt"/>
              </a:rPr>
              <a:t>.” (</a:t>
            </a:r>
            <a:r>
              <a:rPr lang="en-GB" dirty="0" err="1">
                <a:latin typeface="+mj-lt"/>
              </a:rPr>
              <a:t>Tirmizi</a:t>
            </a:r>
            <a:r>
              <a:rPr lang="en-GB" dirty="0">
                <a:latin typeface="+mj-lt"/>
              </a:rPr>
              <a:t>)  </a:t>
            </a:r>
          </a:p>
          <a:p>
            <a:pPr marL="0" indent="0">
              <a:buNone/>
            </a:pPr>
            <a:endParaRPr lang="en-GB" dirty="0">
              <a:latin typeface="+mj-lt"/>
            </a:endParaRPr>
          </a:p>
          <a:p>
            <a:pPr marL="0" indent="0">
              <a:buNone/>
            </a:pPr>
            <a:r>
              <a:rPr lang="en-GB" dirty="0" err="1">
                <a:latin typeface="+mj-lt"/>
              </a:rPr>
              <a:t>Ibn</a:t>
            </a:r>
            <a:r>
              <a:rPr lang="en-GB" dirty="0">
                <a:latin typeface="+mj-lt"/>
              </a:rPr>
              <a:t> </a:t>
            </a:r>
            <a:r>
              <a:rPr lang="en-GB" dirty="0" err="1">
                <a:latin typeface="+mj-lt"/>
              </a:rPr>
              <a:t>Rushd</a:t>
            </a:r>
            <a:r>
              <a:rPr lang="en-GB" dirty="0">
                <a:latin typeface="+mj-lt"/>
              </a:rPr>
              <a:t> states,</a:t>
            </a:r>
          </a:p>
          <a:p>
            <a:pPr marL="0" indent="0">
              <a:buNone/>
            </a:pPr>
            <a:endParaRPr lang="en-GB" dirty="0">
              <a:latin typeface="+mj-lt"/>
            </a:endParaRPr>
          </a:p>
          <a:p>
            <a:pPr marL="0" indent="0">
              <a:buNone/>
            </a:pPr>
            <a:r>
              <a:rPr lang="en-GB" dirty="0">
                <a:latin typeface="+mj-lt"/>
              </a:rPr>
              <a:t>“Imām </a:t>
            </a:r>
            <a:r>
              <a:rPr lang="en-GB" dirty="0" err="1">
                <a:latin typeface="+mj-lt"/>
              </a:rPr>
              <a:t>Mālik</a:t>
            </a:r>
            <a:r>
              <a:rPr lang="en-GB" dirty="0">
                <a:latin typeface="+mj-lt"/>
              </a:rPr>
              <a:t> (in one opinion) along with Imām Abu </a:t>
            </a:r>
            <a:r>
              <a:rPr lang="en-GB" dirty="0" err="1">
                <a:latin typeface="+mj-lt"/>
              </a:rPr>
              <a:t>Haneefah</a:t>
            </a:r>
            <a:r>
              <a:rPr lang="en-GB" dirty="0">
                <a:latin typeface="+mj-lt"/>
              </a:rPr>
              <a:t>, Imām </a:t>
            </a:r>
            <a:r>
              <a:rPr lang="en-GB" dirty="0" err="1">
                <a:latin typeface="+mj-lt"/>
              </a:rPr>
              <a:t>Shāfi’ee</a:t>
            </a:r>
            <a:r>
              <a:rPr lang="en-GB" dirty="0">
                <a:latin typeface="+mj-lt"/>
              </a:rPr>
              <a:t> , Imām Ahmad  and </a:t>
            </a:r>
            <a:r>
              <a:rPr lang="en-GB" dirty="0" err="1">
                <a:latin typeface="+mj-lt"/>
              </a:rPr>
              <a:t>Dāwood</a:t>
            </a:r>
            <a:r>
              <a:rPr lang="en-GB" dirty="0">
                <a:latin typeface="+mj-lt"/>
              </a:rPr>
              <a:t> </a:t>
            </a:r>
            <a:r>
              <a:rPr lang="en-GB" dirty="0" err="1">
                <a:latin typeface="+mj-lt"/>
              </a:rPr>
              <a:t>az-Zāhiri</a:t>
            </a:r>
            <a:r>
              <a:rPr lang="en-GB" dirty="0">
                <a:latin typeface="+mj-lt"/>
              </a:rPr>
              <a:t> prefer twenty </a:t>
            </a:r>
            <a:r>
              <a:rPr lang="en-GB" dirty="0" err="1">
                <a:latin typeface="+mj-lt"/>
              </a:rPr>
              <a:t>Rak’āts</a:t>
            </a:r>
            <a:r>
              <a:rPr lang="en-GB" dirty="0">
                <a:latin typeface="+mj-lt"/>
              </a:rPr>
              <a:t> to be performed in </a:t>
            </a:r>
            <a:r>
              <a:rPr lang="en-GB" dirty="0" err="1">
                <a:latin typeface="+mj-lt"/>
              </a:rPr>
              <a:t>Ramadhān</a:t>
            </a:r>
            <a:r>
              <a:rPr lang="en-GB" dirty="0">
                <a:latin typeface="+mj-lt"/>
              </a:rPr>
              <a:t> excluding the </a:t>
            </a:r>
            <a:r>
              <a:rPr lang="en-GB" dirty="0" err="1">
                <a:latin typeface="+mj-lt"/>
              </a:rPr>
              <a:t>Witr</a:t>
            </a:r>
            <a:r>
              <a:rPr lang="en-GB" dirty="0">
                <a:latin typeface="+mj-lt"/>
              </a:rPr>
              <a:t>. </a:t>
            </a:r>
            <a:r>
              <a:rPr lang="en-GB" dirty="0" err="1">
                <a:latin typeface="+mj-lt"/>
              </a:rPr>
              <a:t>Ibnul</a:t>
            </a:r>
            <a:r>
              <a:rPr lang="en-GB" dirty="0">
                <a:latin typeface="+mj-lt"/>
              </a:rPr>
              <a:t> </a:t>
            </a:r>
            <a:r>
              <a:rPr lang="en-GB" dirty="0" err="1">
                <a:latin typeface="+mj-lt"/>
              </a:rPr>
              <a:t>Qāsim</a:t>
            </a:r>
            <a:r>
              <a:rPr lang="en-GB" dirty="0">
                <a:latin typeface="+mj-lt"/>
              </a:rPr>
              <a:t> reports from Imām </a:t>
            </a:r>
            <a:r>
              <a:rPr lang="en-GB" dirty="0" err="1">
                <a:latin typeface="+mj-lt"/>
              </a:rPr>
              <a:t>Mālik</a:t>
            </a:r>
            <a:r>
              <a:rPr lang="en-GB" dirty="0">
                <a:latin typeface="+mj-lt"/>
              </a:rPr>
              <a:t> that he preferred thirty-six </a:t>
            </a:r>
            <a:r>
              <a:rPr lang="en-GB" dirty="0" err="1">
                <a:latin typeface="+mj-lt"/>
              </a:rPr>
              <a:t>Rak’āts</a:t>
            </a:r>
            <a:r>
              <a:rPr lang="en-GB" dirty="0">
                <a:latin typeface="+mj-lt"/>
              </a:rPr>
              <a:t> with three </a:t>
            </a:r>
            <a:r>
              <a:rPr lang="en-GB" dirty="0" err="1">
                <a:latin typeface="+mj-lt"/>
              </a:rPr>
              <a:t>witr</a:t>
            </a:r>
            <a:r>
              <a:rPr lang="en-GB" dirty="0">
                <a:latin typeface="+mj-lt"/>
              </a:rPr>
              <a:t>.” (</a:t>
            </a:r>
            <a:r>
              <a:rPr lang="en-GB" dirty="0" err="1">
                <a:latin typeface="+mj-lt"/>
              </a:rPr>
              <a:t>Bidāyatul</a:t>
            </a:r>
            <a:r>
              <a:rPr lang="en-GB" dirty="0">
                <a:latin typeface="+mj-lt"/>
              </a:rPr>
              <a:t> </a:t>
            </a:r>
            <a:r>
              <a:rPr lang="en-GB" dirty="0" err="1">
                <a:latin typeface="+mj-lt"/>
              </a:rPr>
              <a:t>Mujtahid</a:t>
            </a:r>
            <a:r>
              <a:rPr lang="en-GB" dirty="0">
                <a:latin typeface="+mj-lt"/>
              </a:rPr>
              <a:t>)   </a:t>
            </a:r>
          </a:p>
          <a:p>
            <a:pPr marL="0" indent="0">
              <a:buNone/>
            </a:pPr>
            <a:r>
              <a:rPr lang="en-GB" dirty="0"/>
              <a:t> </a:t>
            </a:r>
          </a:p>
          <a:p>
            <a:pPr marL="0" indent="0">
              <a:buNone/>
            </a:pPr>
            <a:endParaRPr lang="en-GB" dirty="0"/>
          </a:p>
        </p:txBody>
      </p:sp>
    </p:spTree>
    <p:extLst>
      <p:ext uri="{BB962C8B-B14F-4D97-AF65-F5344CB8AC3E}">
        <p14:creationId xmlns:p14="http://schemas.microsoft.com/office/powerpoint/2010/main" val="6670375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7058745" cy="1320800"/>
          </a:xfrm>
        </p:spPr>
        <p:txBody>
          <a:bodyPr/>
          <a:lstStyle/>
          <a:p>
            <a:pPr algn="l"/>
            <a:r>
              <a:rPr lang="en-GB" dirty="0"/>
              <a:t>General Rules about </a:t>
            </a:r>
            <a:r>
              <a:rPr lang="en-GB" dirty="0" err="1"/>
              <a:t>Taraweeh</a:t>
            </a:r>
            <a:endParaRPr lang="en-GB" dirty="0"/>
          </a:p>
        </p:txBody>
      </p:sp>
      <p:sp>
        <p:nvSpPr>
          <p:cNvPr id="3" name="Content Placeholder 2"/>
          <p:cNvSpPr>
            <a:spLocks noGrp="1"/>
          </p:cNvSpPr>
          <p:nvPr>
            <p:ph idx="1"/>
          </p:nvPr>
        </p:nvSpPr>
        <p:spPr>
          <a:xfrm>
            <a:off x="457200" y="1412776"/>
            <a:ext cx="8229600" cy="4968552"/>
          </a:xfrm>
        </p:spPr>
        <p:txBody>
          <a:bodyPr>
            <a:normAutofit lnSpcReduction="10000"/>
          </a:bodyPr>
          <a:lstStyle/>
          <a:p>
            <a:r>
              <a:rPr lang="en-GB" dirty="0" err="1"/>
              <a:t>Taraweeh</a:t>
            </a:r>
            <a:r>
              <a:rPr lang="en-GB" dirty="0"/>
              <a:t> is </a:t>
            </a:r>
            <a:r>
              <a:rPr lang="en-GB" dirty="0" err="1"/>
              <a:t>Sunnatul-Mu’akkadah</a:t>
            </a:r>
            <a:r>
              <a:rPr lang="en-GB" dirty="0"/>
              <a:t> consisting of twenty </a:t>
            </a:r>
            <a:r>
              <a:rPr lang="en-GB" dirty="0" err="1"/>
              <a:t>rak’ats</a:t>
            </a:r>
            <a:r>
              <a:rPr lang="en-GB" dirty="0"/>
              <a:t>. It can be read in two units or four units.</a:t>
            </a:r>
          </a:p>
          <a:p>
            <a:r>
              <a:rPr lang="en-GB" dirty="0"/>
              <a:t>It must be read after the </a:t>
            </a:r>
            <a:r>
              <a:rPr lang="en-GB" dirty="0" err="1"/>
              <a:t>Esha</a:t>
            </a:r>
            <a:r>
              <a:rPr lang="en-GB" dirty="0"/>
              <a:t> </a:t>
            </a:r>
            <a:r>
              <a:rPr lang="en-GB" dirty="0" err="1"/>
              <a:t>Salāh</a:t>
            </a:r>
            <a:r>
              <a:rPr lang="en-GB" dirty="0"/>
              <a:t> – without </a:t>
            </a:r>
            <a:r>
              <a:rPr lang="en-GB" dirty="0" err="1"/>
              <a:t>Esha</a:t>
            </a:r>
            <a:r>
              <a:rPr lang="en-GB" dirty="0"/>
              <a:t> </a:t>
            </a:r>
            <a:r>
              <a:rPr lang="en-GB" dirty="0" err="1"/>
              <a:t>Salāh</a:t>
            </a:r>
            <a:r>
              <a:rPr lang="en-GB" dirty="0"/>
              <a:t> </a:t>
            </a:r>
            <a:r>
              <a:rPr lang="en-GB" dirty="0" err="1"/>
              <a:t>Taraweeh</a:t>
            </a:r>
            <a:r>
              <a:rPr lang="en-GB" dirty="0"/>
              <a:t> is invalid.</a:t>
            </a:r>
          </a:p>
          <a:p>
            <a:r>
              <a:rPr lang="en-GB" dirty="0"/>
              <a:t>If someone arrived late to the masjid where the Imam has started the </a:t>
            </a:r>
            <a:r>
              <a:rPr lang="en-GB" dirty="0" err="1"/>
              <a:t>Taraweeh</a:t>
            </a:r>
            <a:r>
              <a:rPr lang="en-GB" dirty="0"/>
              <a:t> </a:t>
            </a:r>
            <a:r>
              <a:rPr lang="en-GB" dirty="0" err="1"/>
              <a:t>Salāh</a:t>
            </a:r>
            <a:r>
              <a:rPr lang="en-GB" dirty="0"/>
              <a:t> then one must primarily perform the </a:t>
            </a:r>
            <a:r>
              <a:rPr lang="en-GB" dirty="0" err="1"/>
              <a:t>Esha</a:t>
            </a:r>
            <a:r>
              <a:rPr lang="en-GB" dirty="0"/>
              <a:t> </a:t>
            </a:r>
            <a:r>
              <a:rPr lang="en-GB" dirty="0" err="1"/>
              <a:t>Salāh</a:t>
            </a:r>
            <a:r>
              <a:rPr lang="en-GB" dirty="0"/>
              <a:t> and then Join the Imam. Whatever </a:t>
            </a:r>
            <a:r>
              <a:rPr lang="en-GB" dirty="0" err="1"/>
              <a:t>rak’ats</a:t>
            </a:r>
            <a:r>
              <a:rPr lang="en-GB" dirty="0"/>
              <a:t> have been missed can be read after the </a:t>
            </a:r>
            <a:r>
              <a:rPr lang="en-GB" dirty="0" err="1"/>
              <a:t>Witr</a:t>
            </a:r>
            <a:r>
              <a:rPr lang="en-GB" dirty="0"/>
              <a:t> Salāh.</a:t>
            </a:r>
          </a:p>
          <a:p>
            <a:r>
              <a:rPr lang="en-GB" dirty="0"/>
              <a:t>Women are encouraged to pray their </a:t>
            </a:r>
            <a:r>
              <a:rPr lang="en-GB" dirty="0" err="1"/>
              <a:t>Taraweeh</a:t>
            </a:r>
            <a:r>
              <a:rPr lang="en-GB" dirty="0"/>
              <a:t> at home individually. </a:t>
            </a:r>
          </a:p>
          <a:p>
            <a:r>
              <a:rPr lang="en-GB" dirty="0"/>
              <a:t>As long as </a:t>
            </a:r>
            <a:r>
              <a:rPr lang="en-GB" dirty="0" err="1"/>
              <a:t>Jamat</a:t>
            </a:r>
            <a:r>
              <a:rPr lang="en-GB" dirty="0"/>
              <a:t> in the Masjid is taking place, it is permissible for some individuals to pray at home in congregation, as it is the </a:t>
            </a:r>
            <a:r>
              <a:rPr lang="en-GB" dirty="0" err="1"/>
              <a:t>Jama’ah</a:t>
            </a:r>
            <a:r>
              <a:rPr lang="en-GB" dirty="0"/>
              <a:t> that is Sunnah. If the women family members join the congregation then it is permitted. It would be permissible to stand a meter or so apart due to COVID restrictions.</a:t>
            </a:r>
          </a:p>
          <a:p>
            <a:r>
              <a:rPr lang="en-GB" dirty="0"/>
              <a:t>One should NOT pray </a:t>
            </a:r>
            <a:r>
              <a:rPr lang="en-GB" dirty="0" err="1"/>
              <a:t>Taraweeh</a:t>
            </a:r>
            <a:r>
              <a:rPr lang="en-GB" dirty="0"/>
              <a:t> whilst standing without a valid reason. Valid reason include extreme tiredness due to old age, pain in the leg, illness, injury etc.   </a:t>
            </a:r>
          </a:p>
          <a:p>
            <a:endParaRPr lang="en-GB" dirty="0"/>
          </a:p>
          <a:p>
            <a:endParaRPr lang="en-GB" dirty="0"/>
          </a:p>
        </p:txBody>
      </p:sp>
    </p:spTree>
    <p:extLst>
      <p:ext uri="{BB962C8B-B14F-4D97-AF65-F5344CB8AC3E}">
        <p14:creationId xmlns:p14="http://schemas.microsoft.com/office/powerpoint/2010/main" val="3010665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A26BB-9550-45B7-94F0-F9296CDE07A9}"/>
              </a:ext>
            </a:extLst>
          </p:cNvPr>
          <p:cNvSpPr>
            <a:spLocks noGrp="1"/>
          </p:cNvSpPr>
          <p:nvPr>
            <p:ph type="title"/>
          </p:nvPr>
        </p:nvSpPr>
        <p:spPr/>
        <p:txBody>
          <a:bodyPr/>
          <a:lstStyle/>
          <a:p>
            <a:r>
              <a:rPr lang="en-GB" dirty="0"/>
              <a:t>Case study</a:t>
            </a:r>
            <a:endParaRPr lang="en-US" dirty="0"/>
          </a:p>
        </p:txBody>
      </p:sp>
      <p:sp>
        <p:nvSpPr>
          <p:cNvPr id="3" name="Content Placeholder 2">
            <a:extLst>
              <a:ext uri="{FF2B5EF4-FFF2-40B4-BE49-F238E27FC236}">
                <a16:creationId xmlns:a16="http://schemas.microsoft.com/office/drawing/2014/main" id="{296ACDAB-6F51-407A-9160-7D537AE75591}"/>
              </a:ext>
            </a:extLst>
          </p:cNvPr>
          <p:cNvSpPr>
            <a:spLocks noGrp="1"/>
          </p:cNvSpPr>
          <p:nvPr>
            <p:ph idx="1"/>
          </p:nvPr>
        </p:nvSpPr>
        <p:spPr>
          <a:xfrm>
            <a:off x="609599" y="1930400"/>
            <a:ext cx="7274769" cy="3880773"/>
          </a:xfrm>
        </p:spPr>
        <p:txBody>
          <a:bodyPr/>
          <a:lstStyle/>
          <a:p>
            <a:pPr marL="0" indent="0">
              <a:buNone/>
            </a:pPr>
            <a:r>
              <a:rPr lang="en-GB" dirty="0"/>
              <a:t>Zaid for instance is praying </a:t>
            </a:r>
            <a:r>
              <a:rPr lang="en-GB" dirty="0" err="1"/>
              <a:t>Taraweeh</a:t>
            </a:r>
            <a:r>
              <a:rPr lang="en-GB" dirty="0"/>
              <a:t> at home behind his Hafiz son. He initially prays whilst standing in the first </a:t>
            </a:r>
            <a:r>
              <a:rPr lang="en-GB" dirty="0" err="1"/>
              <a:t>rak’at</a:t>
            </a:r>
            <a:r>
              <a:rPr lang="en-GB" dirty="0"/>
              <a:t> but due to the length of the </a:t>
            </a:r>
            <a:r>
              <a:rPr lang="en-GB" dirty="0" err="1"/>
              <a:t>rak’at</a:t>
            </a:r>
            <a:r>
              <a:rPr lang="en-GB" dirty="0"/>
              <a:t> and his son’s slow recitation, he begins to feel pain in his back and legs and so decides to sit down throughout the remainder of the two </a:t>
            </a:r>
            <a:r>
              <a:rPr lang="en-GB" dirty="0" err="1"/>
              <a:t>rakats</a:t>
            </a:r>
            <a:r>
              <a:rPr lang="en-GB" dirty="0"/>
              <a:t>. </a:t>
            </a:r>
          </a:p>
          <a:p>
            <a:pPr>
              <a:buAutoNum type="arabicPeriod"/>
            </a:pPr>
            <a:r>
              <a:rPr lang="en-GB" dirty="0"/>
              <a:t>Is his </a:t>
            </a:r>
            <a:r>
              <a:rPr lang="en-GB" dirty="0" err="1"/>
              <a:t>Taraweeh</a:t>
            </a:r>
            <a:r>
              <a:rPr lang="en-GB" dirty="0"/>
              <a:t> valid?</a:t>
            </a:r>
          </a:p>
          <a:p>
            <a:pPr>
              <a:buAutoNum type="arabicPeriod"/>
            </a:pPr>
            <a:r>
              <a:rPr lang="en-GB" dirty="0"/>
              <a:t>What if his pain was not so severe then would his </a:t>
            </a:r>
            <a:r>
              <a:rPr lang="en-GB" dirty="0" err="1"/>
              <a:t>Taraweeh</a:t>
            </a:r>
            <a:r>
              <a:rPr lang="en-GB" dirty="0"/>
              <a:t> be valid  considering that he is old, is it </a:t>
            </a:r>
            <a:r>
              <a:rPr lang="en-GB"/>
              <a:t>still valid?</a:t>
            </a:r>
            <a:endParaRPr lang="en-US" dirty="0"/>
          </a:p>
        </p:txBody>
      </p:sp>
    </p:spTree>
    <p:extLst>
      <p:ext uri="{BB962C8B-B14F-4D97-AF65-F5344CB8AC3E}">
        <p14:creationId xmlns:p14="http://schemas.microsoft.com/office/powerpoint/2010/main" val="2071033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Rules of </a:t>
            </a:r>
            <a:r>
              <a:rPr lang="en-GB" dirty="0" err="1"/>
              <a:t>I’tikāf</a:t>
            </a:r>
            <a:endParaRPr lang="en-GB" dirty="0"/>
          </a:p>
        </p:txBody>
      </p:sp>
      <p:sp>
        <p:nvSpPr>
          <p:cNvPr id="3" name="Content Placeholder 2"/>
          <p:cNvSpPr>
            <a:spLocks noGrp="1"/>
          </p:cNvSpPr>
          <p:nvPr>
            <p:ph idx="1"/>
          </p:nvPr>
        </p:nvSpPr>
        <p:spPr>
          <a:xfrm>
            <a:off x="609598" y="1700808"/>
            <a:ext cx="7202761" cy="3880773"/>
          </a:xfrm>
        </p:spPr>
        <p:txBody>
          <a:bodyPr>
            <a:normAutofit fontScale="92500" lnSpcReduction="10000"/>
          </a:bodyPr>
          <a:lstStyle/>
          <a:p>
            <a:r>
              <a:rPr lang="en-GB" sz="2400" dirty="0" err="1"/>
              <a:t>I’tik</a:t>
            </a:r>
            <a:r>
              <a:rPr lang="en-GB" sz="2400" dirty="0"/>
              <a:t> </a:t>
            </a:r>
            <a:r>
              <a:rPr lang="en-GB" sz="2400" dirty="0" err="1"/>
              <a:t>āf</a:t>
            </a:r>
            <a:r>
              <a:rPr lang="en-GB" sz="2400" dirty="0"/>
              <a:t> means to seclude oneself in the Masjid. There are four condition for </a:t>
            </a:r>
            <a:r>
              <a:rPr lang="en-GB" sz="2400" dirty="0" err="1"/>
              <a:t>I’tikāf</a:t>
            </a:r>
            <a:r>
              <a:rPr lang="en-GB" sz="2400" dirty="0"/>
              <a:t> to be valid;</a:t>
            </a:r>
          </a:p>
          <a:p>
            <a:pPr marL="0" indent="0">
              <a:buNone/>
            </a:pPr>
            <a:r>
              <a:rPr lang="en-GB" sz="2400" dirty="0"/>
              <a:t>	a) To remain in the Masjid</a:t>
            </a:r>
          </a:p>
          <a:p>
            <a:pPr marL="0" indent="0">
              <a:buNone/>
            </a:pPr>
            <a:r>
              <a:rPr lang="en-GB" sz="2400" dirty="0"/>
              <a:t>	b) To make the intention of </a:t>
            </a:r>
            <a:r>
              <a:rPr lang="en-GB" sz="2400" dirty="0" err="1"/>
              <a:t>I’tikāf</a:t>
            </a:r>
            <a:endParaRPr lang="en-GB" sz="2400" dirty="0"/>
          </a:p>
          <a:p>
            <a:pPr marL="0" indent="0">
              <a:buNone/>
            </a:pPr>
            <a:r>
              <a:rPr lang="en-GB" sz="2400" dirty="0"/>
              <a:t>	c) To be pure from major impurity e.g. 	</a:t>
            </a:r>
            <a:r>
              <a:rPr lang="en-GB" sz="2400" dirty="0" err="1"/>
              <a:t>Janabat</a:t>
            </a:r>
            <a:r>
              <a:rPr lang="en-GB" sz="2400" dirty="0"/>
              <a:t>.</a:t>
            </a:r>
          </a:p>
          <a:p>
            <a:pPr marL="0" indent="0">
              <a:buNone/>
            </a:pPr>
            <a:r>
              <a:rPr lang="en-GB" sz="2400" dirty="0"/>
              <a:t>	d) To Fast</a:t>
            </a:r>
          </a:p>
          <a:p>
            <a:pPr marL="0" indent="0">
              <a:buNone/>
            </a:pPr>
            <a:r>
              <a:rPr lang="en-GB" sz="2400" dirty="0"/>
              <a:t>There are three types of </a:t>
            </a:r>
            <a:r>
              <a:rPr lang="en-GB" sz="2400" dirty="0" err="1"/>
              <a:t>I’tikāf</a:t>
            </a:r>
            <a:r>
              <a:rPr lang="en-GB" sz="2400" dirty="0"/>
              <a:t>; </a:t>
            </a:r>
          </a:p>
          <a:p>
            <a:pPr marL="0" indent="0">
              <a:buNone/>
            </a:pPr>
            <a:r>
              <a:rPr lang="en-GB" sz="2400" dirty="0"/>
              <a:t>a) </a:t>
            </a:r>
            <a:r>
              <a:rPr lang="en-GB" sz="2400" dirty="0" err="1"/>
              <a:t>Wajib</a:t>
            </a:r>
            <a:r>
              <a:rPr lang="en-GB" sz="2400" dirty="0"/>
              <a:t>         b) </a:t>
            </a:r>
            <a:r>
              <a:rPr lang="en-GB" sz="2400" dirty="0" err="1"/>
              <a:t>Sunnat</a:t>
            </a:r>
            <a:r>
              <a:rPr lang="en-GB" sz="2400" dirty="0"/>
              <a:t>-e-</a:t>
            </a:r>
            <a:r>
              <a:rPr lang="en-GB" sz="2400" dirty="0" err="1"/>
              <a:t>Mu’akkadah</a:t>
            </a:r>
            <a:r>
              <a:rPr lang="en-GB" sz="2400" dirty="0"/>
              <a:t>      c) </a:t>
            </a:r>
            <a:r>
              <a:rPr lang="en-GB" sz="2400" dirty="0" err="1"/>
              <a:t>Nafil</a:t>
            </a:r>
            <a:endParaRPr lang="en-GB" sz="2400" dirty="0"/>
          </a:p>
          <a:p>
            <a:pPr marL="0" indent="0">
              <a:buNone/>
            </a:pPr>
            <a:r>
              <a:rPr lang="en-GB" dirty="0"/>
              <a:t> </a:t>
            </a:r>
          </a:p>
        </p:txBody>
      </p:sp>
    </p:spTree>
    <p:extLst>
      <p:ext uri="{BB962C8B-B14F-4D97-AF65-F5344CB8AC3E}">
        <p14:creationId xmlns:p14="http://schemas.microsoft.com/office/powerpoint/2010/main" val="24839329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What invalidates the </a:t>
            </a:r>
            <a:r>
              <a:rPr lang="en-GB" dirty="0" err="1"/>
              <a:t>I’tikāf</a:t>
            </a:r>
            <a:endParaRPr lang="en-GB" dirty="0"/>
          </a:p>
        </p:txBody>
      </p:sp>
      <p:sp>
        <p:nvSpPr>
          <p:cNvPr id="3" name="Content Placeholder 2"/>
          <p:cNvSpPr>
            <a:spLocks noGrp="1"/>
          </p:cNvSpPr>
          <p:nvPr>
            <p:ph idx="1"/>
          </p:nvPr>
        </p:nvSpPr>
        <p:spPr>
          <a:xfrm>
            <a:off x="611560" y="1844824"/>
            <a:ext cx="6347714" cy="3880773"/>
          </a:xfrm>
        </p:spPr>
        <p:txBody>
          <a:bodyPr>
            <a:normAutofit/>
          </a:bodyPr>
          <a:lstStyle/>
          <a:p>
            <a:pPr marL="514350" indent="-514350">
              <a:buFont typeface="+mj-lt"/>
              <a:buAutoNum type="arabicPeriod"/>
            </a:pPr>
            <a:r>
              <a:rPr lang="en-GB" sz="2400" dirty="0"/>
              <a:t>To leave the Masjid without a valid reason even for a slight moment. Valid excuse could be;</a:t>
            </a:r>
          </a:p>
          <a:p>
            <a:pPr marL="971550" lvl="1" indent="-514350">
              <a:buAutoNum type="alphaLcParenR"/>
            </a:pPr>
            <a:r>
              <a:rPr lang="en-GB" sz="2400" dirty="0" err="1"/>
              <a:t>Fardh</a:t>
            </a:r>
            <a:r>
              <a:rPr lang="en-GB" sz="2400" dirty="0"/>
              <a:t> </a:t>
            </a:r>
            <a:r>
              <a:rPr lang="en-GB" sz="2400" dirty="0" err="1"/>
              <a:t>Ghusl</a:t>
            </a:r>
            <a:r>
              <a:rPr lang="en-GB" sz="2400" dirty="0"/>
              <a:t> or to answer the call of nature</a:t>
            </a:r>
          </a:p>
          <a:p>
            <a:pPr marL="971550" lvl="1" indent="-514350">
              <a:buAutoNum type="alphaLcParenR"/>
            </a:pPr>
            <a:r>
              <a:rPr lang="en-GB" sz="2400" dirty="0"/>
              <a:t>There is a potential threat in staying in the masjid</a:t>
            </a:r>
          </a:p>
          <a:p>
            <a:pPr marL="971550" lvl="1" indent="-514350">
              <a:buAutoNum type="alphaLcParenR"/>
            </a:pPr>
            <a:r>
              <a:rPr lang="en-GB" sz="2400" dirty="0"/>
              <a:t>To acquire food if no one is available to deliver him food.</a:t>
            </a:r>
          </a:p>
        </p:txBody>
      </p:sp>
    </p:spTree>
    <p:extLst>
      <p:ext uri="{BB962C8B-B14F-4D97-AF65-F5344CB8AC3E}">
        <p14:creationId xmlns:p14="http://schemas.microsoft.com/office/powerpoint/2010/main" val="23219458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Most Common Questions</a:t>
            </a:r>
          </a:p>
        </p:txBody>
      </p:sp>
      <p:sp>
        <p:nvSpPr>
          <p:cNvPr id="3" name="Content Placeholder 2"/>
          <p:cNvSpPr>
            <a:spLocks noGrp="1"/>
          </p:cNvSpPr>
          <p:nvPr>
            <p:ph idx="1"/>
          </p:nvPr>
        </p:nvSpPr>
        <p:spPr>
          <a:xfrm>
            <a:off x="609598" y="1700808"/>
            <a:ext cx="6347714" cy="3880773"/>
          </a:xfrm>
        </p:spPr>
        <p:txBody>
          <a:bodyPr>
            <a:normAutofit fontScale="92500" lnSpcReduction="10000"/>
          </a:bodyPr>
          <a:lstStyle/>
          <a:p>
            <a:pPr marL="0" indent="0">
              <a:buNone/>
            </a:pPr>
            <a:r>
              <a:rPr lang="en-GB" sz="2400" b="1" dirty="0"/>
              <a:t>Q1: If a person intends to travel abroad during mid-day, can he break his Fast before travelling?</a:t>
            </a:r>
          </a:p>
          <a:p>
            <a:pPr marL="0" indent="0">
              <a:buNone/>
            </a:pPr>
            <a:r>
              <a:rPr lang="en-GB" sz="2400" b="1" dirty="0"/>
              <a:t>A:</a:t>
            </a:r>
            <a:r>
              <a:rPr lang="en-GB" sz="2400" dirty="0"/>
              <a:t> No it is not permissible as he is still a resident. If he does then both </a:t>
            </a:r>
            <a:r>
              <a:rPr lang="en-GB" sz="2400" dirty="0" err="1"/>
              <a:t>Qadha</a:t>
            </a:r>
            <a:r>
              <a:rPr lang="en-GB" sz="2400" dirty="0"/>
              <a:t> &amp; </a:t>
            </a:r>
            <a:r>
              <a:rPr lang="en-GB" sz="2400" dirty="0" err="1"/>
              <a:t>kaffarah</a:t>
            </a:r>
            <a:r>
              <a:rPr lang="en-GB" sz="2400" dirty="0"/>
              <a:t> become necessary.</a:t>
            </a:r>
          </a:p>
          <a:p>
            <a:pPr marL="0" indent="0">
              <a:buNone/>
            </a:pPr>
            <a:endParaRPr lang="en-GB" sz="2400" b="1" dirty="0"/>
          </a:p>
          <a:p>
            <a:pPr marL="0" indent="0">
              <a:buNone/>
            </a:pPr>
            <a:r>
              <a:rPr lang="en-GB" sz="2400" b="1" dirty="0"/>
              <a:t>Note: If a </a:t>
            </a:r>
            <a:r>
              <a:rPr lang="en-GB" sz="2400" b="1" i="1" dirty="0" err="1"/>
              <a:t>Musafir</a:t>
            </a:r>
            <a:r>
              <a:rPr lang="en-GB" sz="2400" b="1" dirty="0"/>
              <a:t> breaks his Fast deliberately then only </a:t>
            </a:r>
            <a:r>
              <a:rPr lang="en-GB" sz="2400" b="1" dirty="0" err="1"/>
              <a:t>Qadha</a:t>
            </a:r>
            <a:r>
              <a:rPr lang="en-GB" sz="2400" b="1" dirty="0"/>
              <a:t> is necessary. He can simply choose not to fast altogether and make up for it later.</a:t>
            </a:r>
            <a:r>
              <a:rPr lang="en-GB" b="1" dirty="0"/>
              <a:t> </a:t>
            </a:r>
          </a:p>
        </p:txBody>
      </p:sp>
    </p:spTree>
    <p:extLst>
      <p:ext uri="{BB962C8B-B14F-4D97-AF65-F5344CB8AC3E}">
        <p14:creationId xmlns:p14="http://schemas.microsoft.com/office/powerpoint/2010/main" val="639944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2696"/>
            <a:ext cx="8229600" cy="5400600"/>
          </a:xfrm>
        </p:spPr>
        <p:txBody>
          <a:bodyPr/>
          <a:lstStyle/>
          <a:p>
            <a:pPr marL="0" indent="0">
              <a:buNone/>
            </a:pPr>
            <a:r>
              <a:rPr lang="en-GB" sz="2000" b="1" dirty="0"/>
              <a:t>Q2: If someone deliberately broke multiple Fasts in the same </a:t>
            </a:r>
            <a:r>
              <a:rPr lang="en-GB" sz="2000" b="1" dirty="0" err="1"/>
              <a:t>Ramadhān</a:t>
            </a:r>
            <a:r>
              <a:rPr lang="en-GB" sz="2000" b="1" dirty="0"/>
              <a:t> then does this necessitate multiple </a:t>
            </a:r>
            <a:r>
              <a:rPr lang="en-GB" sz="2000" b="1" dirty="0" err="1"/>
              <a:t>Kaffarahs</a:t>
            </a:r>
            <a:r>
              <a:rPr lang="en-GB" sz="2000" b="1" dirty="0"/>
              <a:t> as well?</a:t>
            </a:r>
          </a:p>
          <a:p>
            <a:pPr marL="0" indent="0">
              <a:buNone/>
            </a:pPr>
            <a:r>
              <a:rPr lang="en-GB" sz="2000" b="1" dirty="0"/>
              <a:t>A:</a:t>
            </a:r>
            <a:r>
              <a:rPr lang="en-GB" sz="2000" dirty="0"/>
              <a:t> No. Only one </a:t>
            </a:r>
            <a:r>
              <a:rPr lang="en-GB" sz="2000" dirty="0" err="1"/>
              <a:t>Kaffarah</a:t>
            </a:r>
            <a:r>
              <a:rPr lang="en-GB" sz="2000" dirty="0"/>
              <a:t> is sufficient. The similar case would be if he broke multiple Fasts in two </a:t>
            </a:r>
            <a:r>
              <a:rPr lang="en-GB" sz="2000" dirty="0" err="1"/>
              <a:t>Ramadhān</a:t>
            </a:r>
            <a:r>
              <a:rPr lang="en-GB" sz="2000" dirty="0"/>
              <a:t> without paying a </a:t>
            </a:r>
            <a:r>
              <a:rPr lang="en-GB" sz="2000" dirty="0" err="1"/>
              <a:t>Kaffarah</a:t>
            </a:r>
            <a:r>
              <a:rPr lang="en-GB" sz="2000" dirty="0"/>
              <a:t> in between.  </a:t>
            </a:r>
          </a:p>
          <a:p>
            <a:pPr marL="0" indent="0">
              <a:buNone/>
            </a:pPr>
            <a:endParaRPr lang="en-GB" sz="2000" b="1" dirty="0"/>
          </a:p>
          <a:p>
            <a:pPr marL="0" indent="0">
              <a:buNone/>
            </a:pPr>
            <a:r>
              <a:rPr lang="en-GB" sz="2000" b="1" dirty="0"/>
              <a:t>Q3: When the Adhan is called out for </a:t>
            </a:r>
            <a:r>
              <a:rPr lang="en-GB" sz="2000" b="1" dirty="0" err="1"/>
              <a:t>Suhoor</a:t>
            </a:r>
            <a:r>
              <a:rPr lang="en-GB" sz="2000" b="1" dirty="0"/>
              <a:t> whilst the food is in one’s mouth then must he discard it immediately?</a:t>
            </a:r>
          </a:p>
          <a:p>
            <a:pPr marL="0" indent="0">
              <a:buNone/>
            </a:pPr>
            <a:r>
              <a:rPr lang="en-GB" sz="2000" b="1" dirty="0"/>
              <a:t>A:</a:t>
            </a:r>
            <a:r>
              <a:rPr lang="en-GB" sz="2000" dirty="0"/>
              <a:t> No, he is not required to discard it. It is permissible to finish off the remaining few morsels </a:t>
            </a:r>
            <a:r>
              <a:rPr lang="en-GB" sz="2000" b="1" dirty="0"/>
              <a:t>but not to begin eating at that time.</a:t>
            </a:r>
          </a:p>
          <a:p>
            <a:pPr marL="0" indent="0">
              <a:buNone/>
            </a:pPr>
            <a:endParaRPr lang="en-GB" sz="2000" b="1" dirty="0"/>
          </a:p>
          <a:p>
            <a:pPr marL="0" indent="0">
              <a:buNone/>
            </a:pPr>
            <a:r>
              <a:rPr lang="en-GB" sz="2000" b="1" dirty="0"/>
              <a:t>Note: One must be always conscious of the end time of </a:t>
            </a:r>
            <a:r>
              <a:rPr lang="en-GB" sz="2000" b="1" dirty="0" err="1"/>
              <a:t>Suhoor</a:t>
            </a:r>
            <a:r>
              <a:rPr lang="en-GB" sz="2000" b="1" dirty="0"/>
              <a:t>. It is recommended to stop eating a few minutes before the end time of </a:t>
            </a:r>
            <a:r>
              <a:rPr lang="en-GB" sz="2000" b="1" dirty="0" err="1"/>
              <a:t>suhoor</a:t>
            </a:r>
            <a:r>
              <a:rPr lang="en-GB" sz="2000" b="1" dirty="0"/>
              <a:t>. </a:t>
            </a:r>
          </a:p>
          <a:p>
            <a:pPr marL="0" indent="0">
              <a:buNone/>
            </a:pPr>
            <a:endParaRPr lang="en-GB" b="1" dirty="0"/>
          </a:p>
        </p:txBody>
      </p:sp>
    </p:spTree>
    <p:extLst>
      <p:ext uri="{BB962C8B-B14F-4D97-AF65-F5344CB8AC3E}">
        <p14:creationId xmlns:p14="http://schemas.microsoft.com/office/powerpoint/2010/main" val="10403375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Autofit/>
          </a:bodyPr>
          <a:lstStyle/>
          <a:p>
            <a:pPr marL="0" indent="0">
              <a:buNone/>
            </a:pPr>
            <a:r>
              <a:rPr lang="en-GB" sz="2400" b="1" dirty="0"/>
              <a:t>Q4: Does drawing blood out invalidate the Fast?</a:t>
            </a:r>
          </a:p>
          <a:p>
            <a:pPr marL="0" indent="0">
              <a:buNone/>
            </a:pPr>
            <a:r>
              <a:rPr lang="en-GB" sz="2400" b="1" dirty="0"/>
              <a:t>A:</a:t>
            </a:r>
            <a:r>
              <a:rPr lang="en-GB" sz="2400" dirty="0"/>
              <a:t> No, it does not invalidate the Fast.</a:t>
            </a:r>
          </a:p>
          <a:p>
            <a:pPr marL="0" indent="0">
              <a:buNone/>
            </a:pPr>
            <a:endParaRPr lang="en-GB" sz="2400" b="1" dirty="0"/>
          </a:p>
          <a:p>
            <a:pPr marL="0" indent="0">
              <a:buNone/>
            </a:pPr>
            <a:r>
              <a:rPr lang="en-GB" sz="2400" b="1" dirty="0"/>
              <a:t>Q5: Am I allowed to visit the dentist to take my tooth out whilst Fasting?</a:t>
            </a:r>
          </a:p>
          <a:p>
            <a:pPr marL="0" indent="0">
              <a:buNone/>
            </a:pPr>
            <a:r>
              <a:rPr lang="en-GB" sz="2400" b="1" dirty="0"/>
              <a:t>A: </a:t>
            </a:r>
            <a:r>
              <a:rPr lang="en-GB" sz="2400" dirty="0"/>
              <a:t>Yes.</a:t>
            </a:r>
            <a:r>
              <a:rPr lang="en-GB" sz="2400" b="1" dirty="0"/>
              <a:t> </a:t>
            </a:r>
            <a:r>
              <a:rPr lang="en-GB" sz="2400" dirty="0"/>
              <a:t>The breaking of the Fast relates to anything that slips down the throat and reaches the stomach. As long as one is assured that nothing will slip down the throat, you can visit the dentist.  </a:t>
            </a:r>
            <a:r>
              <a:rPr lang="en-GB" sz="2400" b="1" dirty="0"/>
              <a:t> </a:t>
            </a:r>
          </a:p>
          <a:p>
            <a:pPr marL="0" indent="0">
              <a:buNone/>
            </a:pPr>
            <a:endParaRPr lang="en-GB" sz="2400" b="1" dirty="0"/>
          </a:p>
          <a:p>
            <a:pPr marL="0" indent="0">
              <a:buNone/>
            </a:pPr>
            <a:r>
              <a:rPr lang="en-GB" sz="2400" b="1" dirty="0"/>
              <a:t>Q6: If I miss </a:t>
            </a:r>
            <a:r>
              <a:rPr lang="en-GB" sz="2400" b="1" dirty="0" err="1"/>
              <a:t>suhoor</a:t>
            </a:r>
            <a:r>
              <a:rPr lang="en-GB" sz="2400" b="1" dirty="0"/>
              <a:t> then can I still fast?</a:t>
            </a:r>
          </a:p>
          <a:p>
            <a:pPr marL="0" indent="0">
              <a:buNone/>
            </a:pPr>
            <a:r>
              <a:rPr lang="en-GB" sz="2400" b="1" dirty="0"/>
              <a:t>A:</a:t>
            </a:r>
            <a:r>
              <a:rPr lang="en-GB" sz="2400" dirty="0"/>
              <a:t> Yes you can by making the intention so long as it is before </a:t>
            </a:r>
            <a:r>
              <a:rPr lang="en-GB" sz="2400" dirty="0" err="1"/>
              <a:t>Zawal</a:t>
            </a:r>
            <a:r>
              <a:rPr lang="en-GB" sz="2400" dirty="0"/>
              <a:t> time (Zuhr).</a:t>
            </a:r>
            <a:endParaRPr lang="en-GB" sz="2400" b="1" dirty="0"/>
          </a:p>
        </p:txBody>
      </p:sp>
    </p:spTree>
    <p:extLst>
      <p:ext uri="{BB962C8B-B14F-4D97-AF65-F5344CB8AC3E}">
        <p14:creationId xmlns:p14="http://schemas.microsoft.com/office/powerpoint/2010/main" val="21059672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A7ED09-E169-4AF4-ADEA-D55A4442FDBC}"/>
              </a:ext>
            </a:extLst>
          </p:cNvPr>
          <p:cNvSpPr>
            <a:spLocks noGrp="1"/>
          </p:cNvSpPr>
          <p:nvPr>
            <p:ph idx="1"/>
          </p:nvPr>
        </p:nvSpPr>
        <p:spPr/>
        <p:txBody>
          <a:bodyPr/>
          <a:lstStyle/>
          <a:p>
            <a:pPr marL="0" indent="0">
              <a:buNone/>
            </a:pPr>
            <a:endParaRPr lang="en-GB" dirty="0"/>
          </a:p>
          <a:p>
            <a:pPr marL="0" indent="0">
              <a:buNone/>
            </a:pPr>
            <a:endParaRPr lang="en-US" dirty="0"/>
          </a:p>
          <a:p>
            <a:pPr marL="0" indent="0">
              <a:buNone/>
            </a:pPr>
            <a:endParaRPr lang="en-US" dirty="0"/>
          </a:p>
          <a:p>
            <a:pPr marL="0" indent="0">
              <a:buNone/>
            </a:pPr>
            <a:endParaRPr lang="en-US" dirty="0"/>
          </a:p>
          <a:p>
            <a:pPr marL="0" indent="0" algn="ctr">
              <a:buNone/>
            </a:pPr>
            <a:r>
              <a:rPr lang="en-US" sz="4400" b="1" dirty="0"/>
              <a:t>Q&amp;A</a:t>
            </a:r>
          </a:p>
        </p:txBody>
      </p:sp>
    </p:spTree>
    <p:extLst>
      <p:ext uri="{BB962C8B-B14F-4D97-AF65-F5344CB8AC3E}">
        <p14:creationId xmlns:p14="http://schemas.microsoft.com/office/powerpoint/2010/main" val="149531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0E2604D6-C449-46B6-97B4-DA23F79826CC}"/>
              </a:ext>
            </a:extLst>
          </p:cNvPr>
          <p:cNvSpPr>
            <a:spLocks noChangeArrowheads="1"/>
          </p:cNvSpPr>
          <p:nvPr/>
        </p:nvSpPr>
        <p:spPr bwMode="auto">
          <a:xfrm>
            <a:off x="1225550" y="1699567"/>
            <a:ext cx="6770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rtl="1" eaLnBrk="1" hangingPunct="1">
              <a:spcBef>
                <a:spcPct val="0"/>
              </a:spcBef>
              <a:buFontTx/>
              <a:buNone/>
            </a:pPr>
            <a:r>
              <a:rPr lang="ar-SA" altLang="en-US" sz="2400" dirty="0">
                <a:latin typeface="Traditional Arabic" panose="02020603050405020304" pitchFamily="18" charset="-78"/>
                <a:cs typeface="Traditional Arabic" panose="02020603050405020304" pitchFamily="18" charset="-78"/>
              </a:rPr>
              <a:t>يَا أَيُّهَا الَّذِينَ آمَنُوا كُتِبَ عَلَيْكُمُ الصِّيَامُ كَمَا كُتِبَ عَلَى الَّذِينَ مِنْ قَبْلِكُمْ لَعَلَّكُمْ تَتَّقُونَ</a:t>
            </a:r>
            <a:endParaRPr lang="en-GB" altLang="en-US" sz="2400" dirty="0">
              <a:latin typeface="Traditional Arabic" panose="02020603050405020304" pitchFamily="18" charset="-78"/>
              <a:cs typeface="Traditional Arabic" panose="02020603050405020304" pitchFamily="18" charset="-78"/>
            </a:endParaRPr>
          </a:p>
        </p:txBody>
      </p:sp>
      <p:sp>
        <p:nvSpPr>
          <p:cNvPr id="5" name="Rectangle 4">
            <a:extLst>
              <a:ext uri="{FF2B5EF4-FFF2-40B4-BE49-F238E27FC236}">
                <a16:creationId xmlns:a16="http://schemas.microsoft.com/office/drawing/2014/main" id="{300D0143-BB11-43A3-A829-CF36310924D3}"/>
              </a:ext>
            </a:extLst>
          </p:cNvPr>
          <p:cNvSpPr/>
          <p:nvPr/>
        </p:nvSpPr>
        <p:spPr>
          <a:xfrm>
            <a:off x="830263" y="2276475"/>
            <a:ext cx="7561262" cy="646113"/>
          </a:xfrm>
          <a:prstGeom prst="rect">
            <a:avLst/>
          </a:prstGeom>
        </p:spPr>
        <p:txBody>
          <a:bodyPr>
            <a:spAutoFit/>
          </a:bodyPr>
          <a:lstStyle/>
          <a:p>
            <a:pPr eaLnBrk="1" hangingPunct="1">
              <a:defRPr/>
            </a:pPr>
            <a:r>
              <a:rPr lang="en-GB" dirty="0">
                <a:latin typeface="+mn-lt"/>
                <a:cs typeface="Arial" charset="0"/>
              </a:rPr>
              <a:t>O believers! Fasting is prescribed for you as it was prescribed for those before you so that you may attain </a:t>
            </a:r>
            <a:r>
              <a:rPr lang="en-GB" b="1" dirty="0">
                <a:solidFill>
                  <a:srgbClr val="FF0000"/>
                </a:solidFill>
                <a:latin typeface="+mn-lt"/>
                <a:cs typeface="Arial" charset="0"/>
              </a:rPr>
              <a:t>TAQWA</a:t>
            </a:r>
            <a:r>
              <a:rPr lang="en-GB" b="1" dirty="0">
                <a:latin typeface="+mn-lt"/>
                <a:cs typeface="Arial" charset="0"/>
              </a:rPr>
              <a:t> </a:t>
            </a:r>
            <a:r>
              <a:rPr lang="en-GB" dirty="0">
                <a:latin typeface="+mn-lt"/>
                <a:cs typeface="Arial" charset="0"/>
              </a:rPr>
              <a:t>(Surah al-Baqara:183)</a:t>
            </a:r>
          </a:p>
        </p:txBody>
      </p:sp>
      <p:sp>
        <p:nvSpPr>
          <p:cNvPr id="6148" name="Rectangle 5">
            <a:extLst>
              <a:ext uri="{FF2B5EF4-FFF2-40B4-BE49-F238E27FC236}">
                <a16:creationId xmlns:a16="http://schemas.microsoft.com/office/drawing/2014/main" id="{E93B5AE4-1CD2-4143-972B-976A76C8F29B}"/>
              </a:ext>
            </a:extLst>
          </p:cNvPr>
          <p:cNvSpPr>
            <a:spLocks noChangeArrowheads="1"/>
          </p:cNvSpPr>
          <p:nvPr/>
        </p:nvSpPr>
        <p:spPr bwMode="auto">
          <a:xfrm>
            <a:off x="719138" y="3596630"/>
            <a:ext cx="79930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ar-SA" altLang="en-US" sz="2400" dirty="0">
                <a:latin typeface="Traditional Arabic" panose="02020603050405020304" pitchFamily="18" charset="-78"/>
                <a:cs typeface="Traditional Arabic" panose="02020603050405020304" pitchFamily="18" charset="-78"/>
              </a:rPr>
              <a:t>أَيَّامًا مَعْدُودَاتٍ ۚ فَمَنْ كَانَ مِنْكُمْ مَرِيضًا أَوْ عَلَىٰ سَفَرٍ فَعِدَّةٌ مِنْ أَيَّامٍ أُخَرَ ۚ وَعَلَى الَّذِينَ يُطِيقُونَهُ فِدْيَةٌ طَعَامُ مِسْكِينٍ ۖ فَمَنْ تَطَوَّعَ خَيْرًا فَهُوَ خَيْرٌ لَهُ ۚ وَأَنْ تَصُومُوا خَيْرٌ لَكُمْ ۖ إِنْ كُنْتُمْ تَعْلَمُونَ</a:t>
            </a:r>
            <a:endParaRPr lang="en-GB" altLang="en-US" sz="2400" dirty="0">
              <a:latin typeface="Traditional Arabic" panose="02020603050405020304" pitchFamily="18" charset="-78"/>
              <a:cs typeface="Traditional Arabic" panose="02020603050405020304" pitchFamily="18" charset="-78"/>
            </a:endParaRPr>
          </a:p>
        </p:txBody>
      </p:sp>
      <p:sp>
        <p:nvSpPr>
          <p:cNvPr id="7" name="Rectangle 6">
            <a:extLst>
              <a:ext uri="{FF2B5EF4-FFF2-40B4-BE49-F238E27FC236}">
                <a16:creationId xmlns:a16="http://schemas.microsoft.com/office/drawing/2014/main" id="{F3E11CE7-1EFF-4ED4-8965-68A78111CBCF}"/>
              </a:ext>
            </a:extLst>
          </p:cNvPr>
          <p:cNvSpPr/>
          <p:nvPr/>
        </p:nvSpPr>
        <p:spPr>
          <a:xfrm>
            <a:off x="827088" y="4554538"/>
            <a:ext cx="7777162" cy="2030412"/>
          </a:xfrm>
          <a:prstGeom prst="rect">
            <a:avLst/>
          </a:prstGeom>
        </p:spPr>
        <p:txBody>
          <a:bodyPr>
            <a:spAutoFit/>
          </a:bodyPr>
          <a:lstStyle/>
          <a:p>
            <a:pPr eaLnBrk="1" hangingPunct="1">
              <a:defRPr/>
            </a:pPr>
            <a:r>
              <a:rPr lang="en-GB" dirty="0">
                <a:latin typeface="+mn-lt"/>
                <a:cs typeface="Al Qalam Quran Majeed" panose="02010000000000000000" pitchFamily="2" charset="-78"/>
              </a:rPr>
              <a:t>Fast the prescribed number of days; </a:t>
            </a:r>
            <a:r>
              <a:rPr lang="en-GB" dirty="0">
                <a:solidFill>
                  <a:srgbClr val="FF0000"/>
                </a:solidFill>
                <a:latin typeface="+mn-lt"/>
                <a:cs typeface="Al Qalam Quran Majeed" panose="02010000000000000000" pitchFamily="2" charset="-78"/>
              </a:rPr>
              <a:t>except if any of you is ill or on a journey, let him fast a similar number of days later</a:t>
            </a:r>
            <a:r>
              <a:rPr lang="en-GB" dirty="0">
                <a:latin typeface="+mn-lt"/>
                <a:cs typeface="Al Qalam Quran Majeed" panose="02010000000000000000" pitchFamily="2" charset="-78"/>
              </a:rPr>
              <a:t>. For those who can not endure it for medical reasons, there is a ransom: the feeding of one poor person for each missed day. But if he feeds more of his own free will, it is better for him. However, if you truly understand the rationale of fasting, it is better for you to fast.</a:t>
            </a:r>
            <a:r>
              <a:rPr lang="en-GB" dirty="0">
                <a:latin typeface="Arial" charset="0"/>
                <a:cs typeface="Arial" charset="0"/>
              </a:rPr>
              <a:t> (Surah al-Baqara:183)</a:t>
            </a:r>
          </a:p>
          <a:p>
            <a:pPr eaLnBrk="1" hangingPunct="1">
              <a:defRPr/>
            </a:pPr>
            <a:endParaRPr lang="en-GB" dirty="0">
              <a:latin typeface="+mn-lt"/>
              <a:cs typeface="Al Qalam Quran Majeed" panose="02010000000000000000" pitchFamily="2" charset="-78"/>
            </a:endParaRPr>
          </a:p>
        </p:txBody>
      </p:sp>
      <p:sp>
        <p:nvSpPr>
          <p:cNvPr id="6150" name="Title 7">
            <a:extLst>
              <a:ext uri="{FF2B5EF4-FFF2-40B4-BE49-F238E27FC236}">
                <a16:creationId xmlns:a16="http://schemas.microsoft.com/office/drawing/2014/main" id="{3D7D58F4-2B96-43CC-91D2-5E6986050C03}"/>
              </a:ext>
            </a:extLst>
          </p:cNvPr>
          <p:cNvSpPr>
            <a:spLocks noGrp="1"/>
          </p:cNvSpPr>
          <p:nvPr>
            <p:ph type="title"/>
          </p:nvPr>
        </p:nvSpPr>
        <p:spPr/>
        <p:txBody>
          <a:bodyPr>
            <a:normAutofit/>
          </a:bodyPr>
          <a:lstStyle/>
          <a:p>
            <a:r>
              <a:rPr lang="en-GB" altLang="en-US" dirty="0"/>
              <a:t>The Holy Quran and Fasting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BC5B5772-9D77-465E-841E-F96B8A6E7BEE}"/>
              </a:ext>
            </a:extLst>
          </p:cNvPr>
          <p:cNvSpPr>
            <a:spLocks noChangeArrowheads="1"/>
          </p:cNvSpPr>
          <p:nvPr/>
        </p:nvSpPr>
        <p:spPr bwMode="auto">
          <a:xfrm>
            <a:off x="952500" y="765175"/>
            <a:ext cx="7273925"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50000"/>
              </a:lnSpc>
              <a:spcBef>
                <a:spcPct val="0"/>
              </a:spcBef>
              <a:buFontTx/>
              <a:buNone/>
            </a:pPr>
            <a:r>
              <a:rPr lang="ar-SA" altLang="en-US" sz="2400" dirty="0">
                <a:latin typeface="Traditional Arabic" panose="02020603050405020304" pitchFamily="18" charset="-78"/>
                <a:cs typeface="Traditional Arabic" panose="02020603050405020304" pitchFamily="18" charset="-78"/>
              </a:rPr>
              <a:t>شَهْرُ رَمَضَانَ الَّذِيَ أُنزِلَ فِيهِ الْقُرْآنُ هُدًى لِّلنَّاسِ وَبَيِّنَاتٍ مِّنَ الْهُدَى وَالْفُرْقَانِ فَمَن شَهِدَ مِنكُمُ الشَّهْرَ فَلْيَصُمْهُ وَمَن كَانَ مَرِيضًا أَوْ عَلَى سَفَرٍ فَعِدَّةٌ مِّنْ أَيَّامٍ أُخَرَ يُرِيدُ اللّهُ بِكُمُ الْيُسْرَ وَلاَ يُرِيدُ بِكُمُ الْعُسْرَ وَلِتُكْمِلُواْ الْعِدَّةَ وَلِتُكَبِّرُواْ اللّهَ عَلَى مَا هَدَاكُمْ وَلَعَلَّكُمْ تَشْكُرُونَ</a:t>
            </a:r>
            <a:endParaRPr lang="en-GB" altLang="en-US" sz="2400" dirty="0">
              <a:latin typeface="Traditional Arabic" panose="02020603050405020304" pitchFamily="18" charset="-78"/>
              <a:cs typeface="Traditional Arabic" panose="02020603050405020304" pitchFamily="18" charset="-78"/>
            </a:endParaRPr>
          </a:p>
        </p:txBody>
      </p:sp>
      <p:sp>
        <p:nvSpPr>
          <p:cNvPr id="7171" name="Rectangle 4">
            <a:extLst>
              <a:ext uri="{FF2B5EF4-FFF2-40B4-BE49-F238E27FC236}">
                <a16:creationId xmlns:a16="http://schemas.microsoft.com/office/drawing/2014/main" id="{C961495B-261E-4207-989F-2B47F05F4BCD}"/>
              </a:ext>
            </a:extLst>
          </p:cNvPr>
          <p:cNvSpPr>
            <a:spLocks noChangeArrowheads="1"/>
          </p:cNvSpPr>
          <p:nvPr/>
        </p:nvSpPr>
        <p:spPr bwMode="auto">
          <a:xfrm>
            <a:off x="952500" y="2780928"/>
            <a:ext cx="6985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dirty="0">
                <a:latin typeface="Arial" panose="020B0604020202020204" pitchFamily="34" charset="0"/>
              </a:rPr>
              <a:t>It is the month of Ramadhan in which the Qur'an was revealed, a guidance for mankind with clear teachings showing the Right Way and a criterion of truth and falsehood. Therefore, anyone of you who witnesses that month should fast therein, and </a:t>
            </a:r>
            <a:r>
              <a:rPr lang="en-GB" altLang="en-US" sz="1800" dirty="0">
                <a:solidFill>
                  <a:srgbClr val="FF0000"/>
                </a:solidFill>
                <a:latin typeface="Arial" panose="020B0604020202020204" pitchFamily="34" charset="0"/>
              </a:rPr>
              <a:t>whoever is ill or upon a journey shall fast a similar number of days later on. Allah intends your well-being and does not want to put you to hardship</a:t>
            </a:r>
            <a:r>
              <a:rPr lang="en-GB" altLang="en-US" sz="1800" dirty="0">
                <a:latin typeface="Arial" panose="020B0604020202020204" pitchFamily="34" charset="0"/>
              </a:rPr>
              <a:t>. He wants you to complete the prescribed period so that you should glorify His Greatness and render thanks to Him for giving you guidance. (Surah al-Baqara:185)</a:t>
            </a:r>
          </a:p>
          <a:p>
            <a:pPr eaLnBrk="1" hangingPunct="1">
              <a:spcBef>
                <a:spcPct val="0"/>
              </a:spcBef>
              <a:buFontTx/>
              <a:buNone/>
            </a:pPr>
            <a:endParaRPr lang="en-GB" altLang="en-US" sz="1800" dirty="0">
              <a:latin typeface="Arial" panose="020B0604020202020204" pitchFamily="34" charset="0"/>
            </a:endParaRPr>
          </a:p>
        </p:txBody>
      </p:sp>
      <p:pic>
        <p:nvPicPr>
          <p:cNvPr id="4" name="Picture 2" descr="JKN Fatawa">
            <a:extLst>
              <a:ext uri="{FF2B5EF4-FFF2-40B4-BE49-F238E27FC236}">
                <a16:creationId xmlns:a16="http://schemas.microsoft.com/office/drawing/2014/main" id="{7E3D0A0C-457D-40A4-9410-6EE8333759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3880" y="116632"/>
            <a:ext cx="1080120"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What is the </a:t>
            </a:r>
            <a:r>
              <a:rPr lang="en-GB" dirty="0" err="1"/>
              <a:t>Fiqh</a:t>
            </a:r>
            <a:r>
              <a:rPr lang="en-GB" dirty="0"/>
              <a:t> of Fasting </a:t>
            </a:r>
          </a:p>
        </p:txBody>
      </p:sp>
      <p:sp>
        <p:nvSpPr>
          <p:cNvPr id="3" name="Content Placeholder 2"/>
          <p:cNvSpPr>
            <a:spLocks noGrp="1"/>
          </p:cNvSpPr>
          <p:nvPr>
            <p:ph idx="1"/>
          </p:nvPr>
        </p:nvSpPr>
        <p:spPr>
          <a:xfrm>
            <a:off x="609598" y="2160590"/>
            <a:ext cx="6770713" cy="3880773"/>
          </a:xfrm>
        </p:spPr>
        <p:txBody>
          <a:bodyPr>
            <a:normAutofit/>
          </a:bodyPr>
          <a:lstStyle/>
          <a:p>
            <a:r>
              <a:rPr lang="en-GB" sz="2400" b="1" dirty="0" err="1"/>
              <a:t>Fiqh</a:t>
            </a:r>
            <a:r>
              <a:rPr lang="en-GB" sz="2400" b="1" i="1" dirty="0"/>
              <a:t> </a:t>
            </a:r>
            <a:r>
              <a:rPr lang="en-GB" sz="2400" dirty="0"/>
              <a:t>means a deep understanding of something with its correct application </a:t>
            </a:r>
          </a:p>
          <a:p>
            <a:endParaRPr lang="en-GB" sz="2400" dirty="0"/>
          </a:p>
          <a:p>
            <a:r>
              <a:rPr lang="en-GB" sz="2400" b="1" dirty="0" err="1"/>
              <a:t>Fiqh</a:t>
            </a:r>
            <a:r>
              <a:rPr lang="en-GB" sz="2400" b="1" dirty="0"/>
              <a:t> of Fasting </a:t>
            </a:r>
            <a:r>
              <a:rPr lang="en-GB" sz="2400" dirty="0"/>
              <a:t>means understanding the legal injunctions pertaining to Fasting and their correct application.</a:t>
            </a:r>
            <a:endParaRPr lang="en-GB" sz="2400" b="1" dirty="0"/>
          </a:p>
        </p:txBody>
      </p:sp>
    </p:spTree>
    <p:extLst>
      <p:ext uri="{BB962C8B-B14F-4D97-AF65-F5344CB8AC3E}">
        <p14:creationId xmlns:p14="http://schemas.microsoft.com/office/powerpoint/2010/main" val="2276076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770713" cy="1320800"/>
          </a:xfrm>
        </p:spPr>
        <p:txBody>
          <a:bodyPr/>
          <a:lstStyle/>
          <a:p>
            <a:pPr algn="l"/>
            <a:r>
              <a:rPr lang="en-GB" dirty="0"/>
              <a:t>Why Study the </a:t>
            </a:r>
            <a:r>
              <a:rPr lang="en-GB" dirty="0" err="1"/>
              <a:t>Fiqh</a:t>
            </a:r>
            <a:r>
              <a:rPr lang="en-GB" dirty="0"/>
              <a:t> of Fasting?</a:t>
            </a:r>
          </a:p>
        </p:txBody>
      </p:sp>
      <p:sp>
        <p:nvSpPr>
          <p:cNvPr id="3" name="Content Placeholder 2"/>
          <p:cNvSpPr>
            <a:spLocks noGrp="1"/>
          </p:cNvSpPr>
          <p:nvPr>
            <p:ph idx="1"/>
          </p:nvPr>
        </p:nvSpPr>
        <p:spPr>
          <a:xfrm>
            <a:off x="609598" y="2160590"/>
            <a:ext cx="7058745" cy="3880773"/>
          </a:xfrm>
        </p:spPr>
        <p:txBody>
          <a:bodyPr>
            <a:normAutofit/>
          </a:bodyPr>
          <a:lstStyle/>
          <a:p>
            <a:r>
              <a:rPr lang="en-GB" sz="2400" dirty="0"/>
              <a:t>To attain </a:t>
            </a:r>
            <a:r>
              <a:rPr lang="en-GB" sz="2400" b="1" dirty="0"/>
              <a:t>spiritual healing</a:t>
            </a:r>
            <a:r>
              <a:rPr lang="en-GB" sz="2400" dirty="0"/>
              <a:t>  </a:t>
            </a:r>
          </a:p>
          <a:p>
            <a:r>
              <a:rPr lang="en-GB" sz="2400" dirty="0"/>
              <a:t>To ensure that our Fast is valid and accepted by </a:t>
            </a:r>
            <a:r>
              <a:rPr lang="en-GB" sz="2400" dirty="0" err="1"/>
              <a:t>Allāh</a:t>
            </a:r>
            <a:r>
              <a:rPr lang="en-GB" sz="2400" dirty="0"/>
              <a:t>.</a:t>
            </a:r>
          </a:p>
          <a:p>
            <a:r>
              <a:rPr lang="en-GB" sz="2400" dirty="0"/>
              <a:t>It is mandatory for the </a:t>
            </a:r>
            <a:r>
              <a:rPr lang="en-GB" sz="2400" b="1" dirty="0" err="1"/>
              <a:t>Mukallaf</a:t>
            </a:r>
            <a:r>
              <a:rPr lang="en-GB" sz="2400" b="1" i="1" dirty="0"/>
              <a:t> </a:t>
            </a:r>
            <a:r>
              <a:rPr lang="en-GB" sz="2400" dirty="0"/>
              <a:t>(legally commissioned person) to acquire knowledge of his/he </a:t>
            </a:r>
            <a:r>
              <a:rPr lang="en-GB" sz="2400" b="1" dirty="0" err="1"/>
              <a:t>Faraidh</a:t>
            </a:r>
            <a:r>
              <a:rPr lang="en-GB" sz="2400" b="1" dirty="0"/>
              <a:t> </a:t>
            </a:r>
            <a:r>
              <a:rPr lang="en-GB" sz="2400" dirty="0"/>
              <a:t>(obligations)</a:t>
            </a:r>
            <a:r>
              <a:rPr lang="en-GB" sz="2400" b="1" dirty="0"/>
              <a:t>.</a:t>
            </a:r>
          </a:p>
          <a:p>
            <a:r>
              <a:rPr lang="en-GB" sz="2400" dirty="0"/>
              <a:t>Helps us to understand the real meaning and correct manner of Fasting. </a:t>
            </a:r>
          </a:p>
          <a:p>
            <a:endParaRPr lang="en-GB" dirty="0"/>
          </a:p>
        </p:txBody>
      </p:sp>
    </p:spTree>
    <p:extLst>
      <p:ext uri="{BB962C8B-B14F-4D97-AF65-F5344CB8AC3E}">
        <p14:creationId xmlns:p14="http://schemas.microsoft.com/office/powerpoint/2010/main" val="345063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Definition of Fasting</a:t>
            </a:r>
          </a:p>
        </p:txBody>
      </p:sp>
      <p:sp>
        <p:nvSpPr>
          <p:cNvPr id="3" name="Content Placeholder 2"/>
          <p:cNvSpPr>
            <a:spLocks noGrp="1"/>
          </p:cNvSpPr>
          <p:nvPr>
            <p:ph idx="1"/>
          </p:nvPr>
        </p:nvSpPr>
        <p:spPr>
          <a:xfrm>
            <a:off x="609598" y="2160590"/>
            <a:ext cx="6482681" cy="3880773"/>
          </a:xfrm>
        </p:spPr>
        <p:txBody>
          <a:bodyPr>
            <a:normAutofit/>
          </a:bodyPr>
          <a:lstStyle/>
          <a:p>
            <a:pPr marL="0" indent="0">
              <a:buNone/>
            </a:pPr>
            <a:r>
              <a:rPr lang="en-GB" sz="2400" dirty="0"/>
              <a:t>Imām </a:t>
            </a:r>
            <a:r>
              <a:rPr lang="en-GB" sz="2400" dirty="0" err="1"/>
              <a:t>Qudoori</a:t>
            </a:r>
            <a:r>
              <a:rPr lang="en-GB" sz="2400" dirty="0"/>
              <a:t> (</a:t>
            </a:r>
            <a:r>
              <a:rPr lang="en-GB" sz="2400" dirty="0" err="1"/>
              <a:t>ra</a:t>
            </a:r>
            <a:r>
              <a:rPr lang="en-GB" sz="2400" dirty="0"/>
              <a:t>) has defined Fasting as;</a:t>
            </a:r>
          </a:p>
          <a:p>
            <a:pPr>
              <a:buNone/>
            </a:pPr>
            <a:r>
              <a:rPr lang="en-GB" sz="2400" dirty="0"/>
              <a:t> </a:t>
            </a:r>
          </a:p>
          <a:p>
            <a:pPr>
              <a:buNone/>
            </a:pPr>
            <a:r>
              <a:rPr lang="en-GB" sz="2400" dirty="0"/>
              <a:t>	“Fasting is to </a:t>
            </a:r>
            <a:r>
              <a:rPr lang="en-GB" sz="2400" b="1" dirty="0"/>
              <a:t>refrain</a:t>
            </a:r>
            <a:r>
              <a:rPr lang="en-GB" sz="2400" dirty="0"/>
              <a:t> from eating, drinking and intimate relationship during the </a:t>
            </a:r>
            <a:r>
              <a:rPr lang="en-GB" sz="2400" b="1" dirty="0"/>
              <a:t>day</a:t>
            </a:r>
            <a:r>
              <a:rPr lang="en-GB" sz="2400" dirty="0"/>
              <a:t> (</a:t>
            </a:r>
            <a:r>
              <a:rPr lang="en-GB" sz="2400" b="1" dirty="0"/>
              <a:t>from the  crack of dawn up until sunset</a:t>
            </a:r>
            <a:r>
              <a:rPr lang="en-GB" sz="2400" dirty="0"/>
              <a:t>) with the </a:t>
            </a:r>
            <a:r>
              <a:rPr lang="en-GB" sz="2400" b="1" dirty="0"/>
              <a:t>intention</a:t>
            </a:r>
            <a:r>
              <a:rPr lang="en-GB" sz="2400" dirty="0"/>
              <a:t> made.” (p. 52)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err="1"/>
              <a:t>Niyyah</a:t>
            </a:r>
            <a:r>
              <a:rPr lang="en-GB" dirty="0"/>
              <a:t> - Intention</a:t>
            </a:r>
          </a:p>
        </p:txBody>
      </p:sp>
      <p:sp>
        <p:nvSpPr>
          <p:cNvPr id="3" name="Content Placeholder 2"/>
          <p:cNvSpPr>
            <a:spLocks noGrp="1"/>
          </p:cNvSpPr>
          <p:nvPr>
            <p:ph idx="1"/>
          </p:nvPr>
        </p:nvSpPr>
        <p:spPr>
          <a:xfrm>
            <a:off x="323528" y="2132856"/>
            <a:ext cx="7634809" cy="3880773"/>
          </a:xfrm>
        </p:spPr>
        <p:txBody>
          <a:bodyPr>
            <a:normAutofit/>
          </a:bodyPr>
          <a:lstStyle/>
          <a:p>
            <a:pPr marL="0" indent="0">
              <a:buNone/>
            </a:pPr>
            <a:r>
              <a:rPr lang="en-GB" sz="2000" b="1" dirty="0" err="1"/>
              <a:t>Niyyah</a:t>
            </a:r>
            <a:r>
              <a:rPr lang="en-GB" sz="2000" dirty="0"/>
              <a:t> literally means the knotting of the heart. In the technical sense, it means to make a firm intention before practicing an </a:t>
            </a:r>
            <a:r>
              <a:rPr lang="en-GB" sz="2000" b="1" dirty="0" err="1"/>
              <a:t>Ibādah</a:t>
            </a:r>
            <a:r>
              <a:rPr lang="en-GB" sz="2000" dirty="0"/>
              <a:t> in order to draw closeness to </a:t>
            </a:r>
            <a:r>
              <a:rPr lang="en-GB" sz="2000" dirty="0" err="1"/>
              <a:t>Allāh</a:t>
            </a:r>
            <a:r>
              <a:rPr lang="en-GB" sz="2000" dirty="0"/>
              <a:t>. </a:t>
            </a:r>
          </a:p>
          <a:p>
            <a:pPr marL="0" indent="0">
              <a:buNone/>
            </a:pPr>
            <a:endParaRPr lang="en-GB" sz="2000" dirty="0"/>
          </a:p>
          <a:p>
            <a:pPr marL="0" indent="0">
              <a:buNone/>
            </a:pPr>
            <a:r>
              <a:rPr lang="en-GB" sz="2000" b="1" dirty="0" err="1"/>
              <a:t>Niyyah</a:t>
            </a:r>
            <a:r>
              <a:rPr lang="en-GB" sz="2000" b="1" dirty="0"/>
              <a:t> </a:t>
            </a:r>
            <a:r>
              <a:rPr lang="en-GB" sz="2000" dirty="0"/>
              <a:t> can be made until just before </a:t>
            </a:r>
            <a:r>
              <a:rPr lang="en-GB" sz="2000" dirty="0" err="1"/>
              <a:t>Zawal</a:t>
            </a:r>
            <a:r>
              <a:rPr lang="en-GB" sz="2000" dirty="0"/>
              <a:t> time (</a:t>
            </a:r>
            <a:r>
              <a:rPr lang="en-GB" sz="2000" dirty="0" err="1"/>
              <a:t>zuhr</a:t>
            </a:r>
            <a:r>
              <a:rPr lang="en-GB" sz="2000" dirty="0"/>
              <a:t>) provided that one hasn’t eaten after </a:t>
            </a:r>
            <a:r>
              <a:rPr lang="en-GB" sz="2000" dirty="0" err="1"/>
              <a:t>subh</a:t>
            </a:r>
            <a:r>
              <a:rPr lang="en-GB" sz="2000" dirty="0"/>
              <a:t> Sadiq.</a:t>
            </a:r>
            <a:endParaRPr lang="en-GB" sz="2000" b="1" dirty="0"/>
          </a:p>
          <a:p>
            <a:pPr marL="0" indent="0">
              <a:buNone/>
            </a:pPr>
            <a:endParaRPr lang="en-GB" sz="2000" dirty="0"/>
          </a:p>
          <a:p>
            <a:pPr marL="0" indent="0">
              <a:buNone/>
            </a:pPr>
            <a:r>
              <a:rPr lang="en-GB" sz="2000" b="1" dirty="0"/>
              <a:t>NB: </a:t>
            </a:r>
            <a:r>
              <a:rPr lang="en-GB" sz="2000" b="1" dirty="0" err="1"/>
              <a:t>Niyyat</a:t>
            </a:r>
            <a:r>
              <a:rPr lang="en-GB" sz="2000" b="1" dirty="0"/>
              <a:t> is </a:t>
            </a:r>
            <a:r>
              <a:rPr lang="en-GB" sz="2000" b="1" dirty="0" err="1"/>
              <a:t>Fardh</a:t>
            </a:r>
            <a:r>
              <a:rPr lang="en-GB" sz="2000" b="1" dirty="0"/>
              <a:t>. An </a:t>
            </a:r>
            <a:r>
              <a:rPr lang="en-GB" sz="2000" b="1" dirty="0" err="1"/>
              <a:t>Ibādah</a:t>
            </a:r>
            <a:r>
              <a:rPr lang="en-GB" sz="2000" b="1" dirty="0"/>
              <a:t> is rendered meaningless without </a:t>
            </a:r>
            <a:r>
              <a:rPr lang="en-GB" sz="2000" b="1" dirty="0" err="1"/>
              <a:t>Niyyah</a:t>
            </a:r>
            <a:r>
              <a:rPr lang="en-GB" sz="2000" b="1" dirty="0"/>
              <a:t>. </a:t>
            </a:r>
          </a:p>
        </p:txBody>
      </p:sp>
    </p:spTree>
    <p:extLst>
      <p:ext uri="{BB962C8B-B14F-4D97-AF65-F5344CB8AC3E}">
        <p14:creationId xmlns:p14="http://schemas.microsoft.com/office/powerpoint/2010/main" val="36671838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CD978D27CE58428FE10BFB5D72F9E4" ma:contentTypeVersion="15" ma:contentTypeDescription="Create a new document." ma:contentTypeScope="" ma:versionID="5cc5ea8d17b8d039cf7481fddf7d30f0">
  <xsd:schema xmlns:xsd="http://www.w3.org/2001/XMLSchema" xmlns:xs="http://www.w3.org/2001/XMLSchema" xmlns:p="http://schemas.microsoft.com/office/2006/metadata/properties" xmlns:ns2="64bba779-926e-4804-80d5-cf5a2adee638" xmlns:ns3="f45cc1f1-474b-4bb5-8071-95a930216b95" targetNamespace="http://schemas.microsoft.com/office/2006/metadata/properties" ma:root="true" ma:fieldsID="39fea993d56b5013f5a67c9140b03ef9" ns2:_="" ns3:_="">
    <xsd:import namespace="64bba779-926e-4804-80d5-cf5a2adee638"/>
    <xsd:import namespace="f45cc1f1-474b-4bb5-8071-95a930216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GenerationTime" minOccurs="0"/>
                <xsd:element ref="ns3:MediaServiceEventHashCode" minOccurs="0"/>
                <xsd:element ref="ns3:MediaLengthInSeconds" minOccurs="0"/>
                <xsd:element ref="ns3:MediaServiceLocation"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bba779-926e-4804-80d5-cf5a2adee63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a01f881-4f0f-4621-b087-b187acd29ba8}" ma:internalName="TaxCatchAll" ma:showField="CatchAllData" ma:web="64bba779-926e-4804-80d5-cf5a2adee63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45cc1f1-474b-4bb5-8071-95a930216b9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7cfd60b-7185-42a6-afc6-496f35ffe62b"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4bba779-926e-4804-80d5-cf5a2adee638" xsi:nil="true"/>
    <lcf76f155ced4ddcb4097134ff3c332f xmlns="f45cc1f1-474b-4bb5-8071-95a930216b9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FB8538E-68AF-42F3-B563-CEA942EC5F3B}"/>
</file>

<file path=customXml/itemProps2.xml><?xml version="1.0" encoding="utf-8"?>
<ds:datastoreItem xmlns:ds="http://schemas.openxmlformats.org/officeDocument/2006/customXml" ds:itemID="{C12D2993-01DD-409F-B6C0-4CD6D86F1D63}"/>
</file>

<file path=customXml/itemProps3.xml><?xml version="1.0" encoding="utf-8"?>
<ds:datastoreItem xmlns:ds="http://schemas.openxmlformats.org/officeDocument/2006/customXml" ds:itemID="{4FB65FFC-5302-425A-9EB3-A79C5444D025}"/>
</file>

<file path=docProps/app.xml><?xml version="1.0" encoding="utf-8"?>
<Properties xmlns="http://schemas.openxmlformats.org/officeDocument/2006/extended-properties" xmlns:vt="http://schemas.openxmlformats.org/officeDocument/2006/docPropsVTypes">
  <Template>Facet</Template>
  <TotalTime>1171</TotalTime>
  <Words>2899</Words>
  <Application>Microsoft Office PowerPoint</Application>
  <PresentationFormat>On-screen Show (4:3)</PresentationFormat>
  <Paragraphs>253</Paragraphs>
  <Slides>39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Arial</vt:lpstr>
      <vt:lpstr>Calibri</vt:lpstr>
      <vt:lpstr>Times New Roman</vt:lpstr>
      <vt:lpstr>Traditional Arabic</vt:lpstr>
      <vt:lpstr>Trebuchet MS</vt:lpstr>
      <vt:lpstr>Wingdings 3</vt:lpstr>
      <vt:lpstr>Facet</vt:lpstr>
      <vt:lpstr>The Fiqh of Ramadhān Fast</vt:lpstr>
      <vt:lpstr>Introduction</vt:lpstr>
      <vt:lpstr>Short Exercise</vt:lpstr>
      <vt:lpstr>The Holy Quran and Fasting</vt:lpstr>
      <vt:lpstr>PowerPoint Presentation</vt:lpstr>
      <vt:lpstr>What is the Fiqh of Fasting </vt:lpstr>
      <vt:lpstr>Why Study the Fiqh of Fasting?</vt:lpstr>
      <vt:lpstr>Definition of Fasting</vt:lpstr>
      <vt:lpstr>Niyyah - Intention</vt:lpstr>
      <vt:lpstr>PowerPoint Presentation</vt:lpstr>
      <vt:lpstr>Upon whom is Fasting Obligatory?</vt:lpstr>
      <vt:lpstr>The Five Golden Principles </vt:lpstr>
      <vt:lpstr>PowerPoint Presentation</vt:lpstr>
      <vt:lpstr>PowerPoint Presentation</vt:lpstr>
      <vt:lpstr>PowerPoint Presentation</vt:lpstr>
      <vt:lpstr>Short Exercise</vt:lpstr>
      <vt:lpstr>PowerPoint Presentation</vt:lpstr>
      <vt:lpstr>What is the Penalty?</vt:lpstr>
      <vt:lpstr>Invalidators of Fast</vt:lpstr>
      <vt:lpstr>PowerPoint Presentation</vt:lpstr>
      <vt:lpstr>Non-Invalidators of the Fast</vt:lpstr>
      <vt:lpstr>Concession of Invalidating the Fast</vt:lpstr>
      <vt:lpstr>Those Exempted from Fasting</vt:lpstr>
      <vt:lpstr>Principles of Illness</vt:lpstr>
      <vt:lpstr>Exercise</vt:lpstr>
      <vt:lpstr>Case study - Sisters</vt:lpstr>
      <vt:lpstr>Case Study</vt:lpstr>
      <vt:lpstr>PowerPoint Presentation</vt:lpstr>
      <vt:lpstr> Miscellaneous  </vt:lpstr>
      <vt:lpstr>PowerPoint Presentation</vt:lpstr>
      <vt:lpstr>Taraweeh is Twenty Rak’ats</vt:lpstr>
      <vt:lpstr>General Rules about Taraweeh</vt:lpstr>
      <vt:lpstr>Case study</vt:lpstr>
      <vt:lpstr>Rules of I’tikāf</vt:lpstr>
      <vt:lpstr>What invalidates the I’tikāf</vt:lpstr>
      <vt:lpstr>Most Common Questions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Fiqh of Ramadhan</dc:title>
  <dc:creator>user</dc:creator>
  <cp:lastModifiedBy>Abdul Waheed</cp:lastModifiedBy>
  <cp:revision>106</cp:revision>
  <dcterms:created xsi:type="dcterms:W3CDTF">2012-07-11T19:56:51Z</dcterms:created>
  <dcterms:modified xsi:type="dcterms:W3CDTF">2021-03-26T12:24:42Z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0x0101003CCD978D27CE58428FE10BFB5D72F9E4</vt:lpwstr>
  </property>
</Properties>
</file>